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 id="271" r:id="rId16"/>
    <p:sldId id="268" r:id="rId17"/>
    <p:sldId id="272" r:id="rId18"/>
    <p:sldId id="273"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142" d="100"/>
          <a:sy n="142" d="100"/>
        </p:scale>
        <p:origin x="5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n" userId="ce31a4be-bdc3-4bb3-951c-bb2538b59951" providerId="ADAL" clId="{0F98674A-3184-41D7-9D2D-6BA9DB20C655}"/>
    <pc:docChg chg="undo custSel addSld delSld modSld">
      <pc:chgData name="Bryn" userId="ce31a4be-bdc3-4bb3-951c-bb2538b59951" providerId="ADAL" clId="{0F98674A-3184-41D7-9D2D-6BA9DB20C655}" dt="2023-09-02T08:34:44.077" v="7" actId="478"/>
      <pc:docMkLst>
        <pc:docMk/>
      </pc:docMkLst>
      <pc:sldChg chg="delSp modSp add del mod delAnim">
        <pc:chgData name="Bryn" userId="ce31a4be-bdc3-4bb3-951c-bb2538b59951" providerId="ADAL" clId="{0F98674A-3184-41D7-9D2D-6BA9DB20C655}" dt="2023-09-02T08:34:31.394" v="3" actId="478"/>
        <pc:sldMkLst>
          <pc:docMk/>
          <pc:sldMk cId="2834637075" sldId="263"/>
        </pc:sldMkLst>
        <pc:picChg chg="del mod">
          <ac:chgData name="Bryn" userId="ce31a4be-bdc3-4bb3-951c-bb2538b59951" providerId="ADAL" clId="{0F98674A-3184-41D7-9D2D-6BA9DB20C655}" dt="2023-09-02T08:34:31.394" v="3" actId="478"/>
          <ac:picMkLst>
            <pc:docMk/>
            <pc:sldMk cId="2834637075" sldId="263"/>
            <ac:picMk id="5" creationId="{AD7E69A6-9569-AE93-89CA-937F0B406A26}"/>
          </ac:picMkLst>
        </pc:picChg>
      </pc:sldChg>
      <pc:sldChg chg="delSp modSp mod delAnim">
        <pc:chgData name="Bryn" userId="ce31a4be-bdc3-4bb3-951c-bb2538b59951" providerId="ADAL" clId="{0F98674A-3184-41D7-9D2D-6BA9DB20C655}" dt="2023-09-02T08:34:36.050" v="5" actId="478"/>
        <pc:sldMkLst>
          <pc:docMk/>
          <pc:sldMk cId="2429006976" sldId="266"/>
        </pc:sldMkLst>
        <pc:picChg chg="del mod">
          <ac:chgData name="Bryn" userId="ce31a4be-bdc3-4bb3-951c-bb2538b59951" providerId="ADAL" clId="{0F98674A-3184-41D7-9D2D-6BA9DB20C655}" dt="2023-09-02T08:34:36.050" v="5" actId="478"/>
          <ac:picMkLst>
            <pc:docMk/>
            <pc:sldMk cId="2429006976" sldId="266"/>
            <ac:picMk id="8" creationId="{EF84226D-E73E-DA1D-90EA-473B8608FEBB}"/>
          </ac:picMkLst>
        </pc:picChg>
      </pc:sldChg>
      <pc:sldChg chg="delSp mod delAnim">
        <pc:chgData name="Bryn" userId="ce31a4be-bdc3-4bb3-951c-bb2538b59951" providerId="ADAL" clId="{0F98674A-3184-41D7-9D2D-6BA9DB20C655}" dt="2023-09-02T08:34:40.875" v="6" actId="478"/>
        <pc:sldMkLst>
          <pc:docMk/>
          <pc:sldMk cId="979931669" sldId="269"/>
        </pc:sldMkLst>
        <pc:picChg chg="del">
          <ac:chgData name="Bryn" userId="ce31a4be-bdc3-4bb3-951c-bb2538b59951" providerId="ADAL" clId="{0F98674A-3184-41D7-9D2D-6BA9DB20C655}" dt="2023-09-02T08:34:40.875" v="6" actId="478"/>
          <ac:picMkLst>
            <pc:docMk/>
            <pc:sldMk cId="979931669" sldId="269"/>
            <ac:picMk id="4" creationId="{09BDE19E-13A7-CF0C-1E48-54DA3B06E021}"/>
          </ac:picMkLst>
        </pc:picChg>
      </pc:sldChg>
      <pc:sldChg chg="delSp mod delAnim">
        <pc:chgData name="Bryn" userId="ce31a4be-bdc3-4bb3-951c-bb2538b59951" providerId="ADAL" clId="{0F98674A-3184-41D7-9D2D-6BA9DB20C655}" dt="2023-09-02T08:34:44.077" v="7" actId="478"/>
        <pc:sldMkLst>
          <pc:docMk/>
          <pc:sldMk cId="1264683613" sldId="272"/>
        </pc:sldMkLst>
        <pc:picChg chg="del">
          <ac:chgData name="Bryn" userId="ce31a4be-bdc3-4bb3-951c-bb2538b59951" providerId="ADAL" clId="{0F98674A-3184-41D7-9D2D-6BA9DB20C655}" dt="2023-09-02T08:34:44.077" v="7" actId="478"/>
          <ac:picMkLst>
            <pc:docMk/>
            <pc:sldMk cId="1264683613" sldId="272"/>
            <ac:picMk id="10" creationId="{D0FA22EF-595C-F93D-307E-47A8FA0A9E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3FEF0-6036-45D3-B1A5-0363C011FF70}"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FE22E-F7DE-4AD4-955D-E5896F02023E}" type="slidenum">
              <a:rPr lang="en-GB" smtClean="0"/>
              <a:t>‹#›</a:t>
            </a:fld>
            <a:endParaRPr lang="en-GB"/>
          </a:p>
        </p:txBody>
      </p:sp>
    </p:spTree>
    <p:extLst>
      <p:ext uri="{BB962C8B-B14F-4D97-AF65-F5344CB8AC3E}">
        <p14:creationId xmlns:p14="http://schemas.microsoft.com/office/powerpoint/2010/main" val="120920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20 minute session I will speed through a series of lessons covering the topic.</a:t>
            </a:r>
          </a:p>
          <a:p>
            <a:r>
              <a:rPr lang="en-GB" dirty="0"/>
              <a:t>I’ll share what I see as the key talking points.</a:t>
            </a:r>
          </a:p>
        </p:txBody>
      </p:sp>
      <p:sp>
        <p:nvSpPr>
          <p:cNvPr id="4" name="Slide Number Placeholder 3"/>
          <p:cNvSpPr>
            <a:spLocks noGrp="1"/>
          </p:cNvSpPr>
          <p:nvPr>
            <p:ph type="sldNum" sz="quarter" idx="5"/>
          </p:nvPr>
        </p:nvSpPr>
        <p:spPr/>
        <p:txBody>
          <a:bodyPr/>
          <a:lstStyle/>
          <a:p>
            <a:fld id="{F27FE22E-F7DE-4AD4-955D-E5896F02023E}" type="slidenum">
              <a:rPr lang="en-GB" smtClean="0"/>
              <a:t>1</a:t>
            </a:fld>
            <a:endParaRPr lang="en-GB"/>
          </a:p>
        </p:txBody>
      </p:sp>
    </p:spTree>
    <p:extLst>
      <p:ext uri="{BB962C8B-B14F-4D97-AF65-F5344CB8AC3E}">
        <p14:creationId xmlns:p14="http://schemas.microsoft.com/office/powerpoint/2010/main" val="256952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these should be a recap from BGE and National 5</a:t>
            </a:r>
          </a:p>
          <a:p>
            <a:r>
              <a:rPr lang="en-GB" dirty="0"/>
              <a:t>The latter is the new stuff</a:t>
            </a:r>
          </a:p>
        </p:txBody>
      </p:sp>
      <p:sp>
        <p:nvSpPr>
          <p:cNvPr id="4" name="Slide Number Placeholder 3"/>
          <p:cNvSpPr>
            <a:spLocks noGrp="1"/>
          </p:cNvSpPr>
          <p:nvPr>
            <p:ph type="sldNum" sz="quarter" idx="5"/>
          </p:nvPr>
        </p:nvSpPr>
        <p:spPr/>
        <p:txBody>
          <a:bodyPr/>
          <a:lstStyle/>
          <a:p>
            <a:fld id="{F27FE22E-F7DE-4AD4-955D-E5896F02023E}" type="slidenum">
              <a:rPr lang="en-GB" smtClean="0"/>
              <a:t>2</a:t>
            </a:fld>
            <a:endParaRPr lang="en-GB"/>
          </a:p>
        </p:txBody>
      </p:sp>
    </p:spTree>
    <p:extLst>
      <p:ext uri="{BB962C8B-B14F-4D97-AF65-F5344CB8AC3E}">
        <p14:creationId xmlns:p14="http://schemas.microsoft.com/office/powerpoint/2010/main" val="270751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distinction comes up in the spec under errors and tolerance. Students should forever be being asking about how precise their model is, and whether it is accurate to that level of precision.</a:t>
            </a:r>
          </a:p>
        </p:txBody>
      </p:sp>
      <p:sp>
        <p:nvSpPr>
          <p:cNvPr id="4" name="Slide Number Placeholder 3"/>
          <p:cNvSpPr>
            <a:spLocks noGrp="1"/>
          </p:cNvSpPr>
          <p:nvPr>
            <p:ph type="sldNum" sz="quarter" idx="5"/>
          </p:nvPr>
        </p:nvSpPr>
        <p:spPr/>
        <p:txBody>
          <a:bodyPr/>
          <a:lstStyle/>
          <a:p>
            <a:fld id="{F27FE22E-F7DE-4AD4-955D-E5896F02023E}" type="slidenum">
              <a:rPr lang="en-GB" smtClean="0"/>
              <a:t>3</a:t>
            </a:fld>
            <a:endParaRPr lang="en-GB"/>
          </a:p>
        </p:txBody>
      </p:sp>
    </p:spTree>
    <p:extLst>
      <p:ext uri="{BB962C8B-B14F-4D97-AF65-F5344CB8AC3E}">
        <p14:creationId xmlns:p14="http://schemas.microsoft.com/office/powerpoint/2010/main" val="111342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notation is not required, but is very useful.</a:t>
            </a:r>
          </a:p>
          <a:p>
            <a:r>
              <a:rPr lang="en-GB" dirty="0"/>
              <a:t>Make a judgement call – can they handle a delta?</a:t>
            </a:r>
          </a:p>
        </p:txBody>
      </p:sp>
      <p:sp>
        <p:nvSpPr>
          <p:cNvPr id="4" name="Slide Number Placeholder 3"/>
          <p:cNvSpPr>
            <a:spLocks noGrp="1"/>
          </p:cNvSpPr>
          <p:nvPr>
            <p:ph type="sldNum" sz="quarter" idx="5"/>
          </p:nvPr>
        </p:nvSpPr>
        <p:spPr/>
        <p:txBody>
          <a:bodyPr/>
          <a:lstStyle/>
          <a:p>
            <a:fld id="{F27FE22E-F7DE-4AD4-955D-E5896F02023E}" type="slidenum">
              <a:rPr lang="en-GB" smtClean="0"/>
              <a:t>4</a:t>
            </a:fld>
            <a:endParaRPr lang="en-GB"/>
          </a:p>
        </p:txBody>
      </p:sp>
    </p:spTree>
    <p:extLst>
      <p:ext uri="{BB962C8B-B14F-4D97-AF65-F5344CB8AC3E}">
        <p14:creationId xmlns:p14="http://schemas.microsoft.com/office/powerpoint/2010/main" val="284256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National 5 level- the only higher part is this language of relative and absolute error.</a:t>
            </a:r>
          </a:p>
        </p:txBody>
      </p:sp>
      <p:sp>
        <p:nvSpPr>
          <p:cNvPr id="4" name="Slide Number Placeholder 3"/>
          <p:cNvSpPr>
            <a:spLocks noGrp="1"/>
          </p:cNvSpPr>
          <p:nvPr>
            <p:ph type="sldNum" sz="quarter" idx="5"/>
          </p:nvPr>
        </p:nvSpPr>
        <p:spPr/>
        <p:txBody>
          <a:bodyPr/>
          <a:lstStyle/>
          <a:p>
            <a:fld id="{F27FE22E-F7DE-4AD4-955D-E5896F02023E}" type="slidenum">
              <a:rPr lang="en-GB" smtClean="0"/>
              <a:t>5</a:t>
            </a:fld>
            <a:endParaRPr lang="en-GB"/>
          </a:p>
        </p:txBody>
      </p:sp>
    </p:spTree>
    <p:extLst>
      <p:ext uri="{BB962C8B-B14F-4D97-AF65-F5344CB8AC3E}">
        <p14:creationId xmlns:p14="http://schemas.microsoft.com/office/powerpoint/2010/main" val="44142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the students to find the answers without errors. Then try different errors within the half metre range. </a:t>
            </a:r>
          </a:p>
          <a:p>
            <a:r>
              <a:rPr lang="en-GB" dirty="0"/>
              <a:t>What’s the biggest error they can create?</a:t>
            </a:r>
          </a:p>
          <a:p>
            <a:r>
              <a:rPr lang="en-GB" dirty="0"/>
              <a:t>Is the adding method for estimating accurate?</a:t>
            </a:r>
          </a:p>
          <a:p>
            <a:r>
              <a:rPr lang="en-GB" dirty="0"/>
              <a:t>Have them create a spreadsheet for different errors.</a:t>
            </a:r>
          </a:p>
        </p:txBody>
      </p:sp>
      <p:sp>
        <p:nvSpPr>
          <p:cNvPr id="4" name="Slide Number Placeholder 3"/>
          <p:cNvSpPr>
            <a:spLocks noGrp="1"/>
          </p:cNvSpPr>
          <p:nvPr>
            <p:ph type="sldNum" sz="quarter" idx="5"/>
          </p:nvPr>
        </p:nvSpPr>
        <p:spPr/>
        <p:txBody>
          <a:bodyPr/>
          <a:lstStyle/>
          <a:p>
            <a:fld id="{F27FE22E-F7DE-4AD4-955D-E5896F02023E}" type="slidenum">
              <a:rPr lang="en-GB" smtClean="0"/>
              <a:t>8</a:t>
            </a:fld>
            <a:endParaRPr lang="en-GB"/>
          </a:p>
        </p:txBody>
      </p:sp>
    </p:spTree>
    <p:extLst>
      <p:ext uri="{BB962C8B-B14F-4D97-AF65-F5344CB8AC3E}">
        <p14:creationId xmlns:p14="http://schemas.microsoft.com/office/powerpoint/2010/main" val="151986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past paper question – yes they have to know it!</a:t>
            </a:r>
          </a:p>
        </p:txBody>
      </p:sp>
      <p:sp>
        <p:nvSpPr>
          <p:cNvPr id="4" name="Slide Number Placeholder 3"/>
          <p:cNvSpPr>
            <a:spLocks noGrp="1"/>
          </p:cNvSpPr>
          <p:nvPr>
            <p:ph type="sldNum" sz="quarter" idx="5"/>
          </p:nvPr>
        </p:nvSpPr>
        <p:spPr/>
        <p:txBody>
          <a:bodyPr/>
          <a:lstStyle/>
          <a:p>
            <a:fld id="{F27FE22E-F7DE-4AD4-955D-E5896F02023E}" type="slidenum">
              <a:rPr lang="en-GB" smtClean="0"/>
              <a:t>11</a:t>
            </a:fld>
            <a:endParaRPr lang="en-GB"/>
          </a:p>
        </p:txBody>
      </p:sp>
    </p:spTree>
    <p:extLst>
      <p:ext uri="{BB962C8B-B14F-4D97-AF65-F5344CB8AC3E}">
        <p14:creationId xmlns:p14="http://schemas.microsoft.com/office/powerpoint/2010/main" val="63670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straight from the spec, yes they need to be able to do this.</a:t>
            </a:r>
          </a:p>
          <a:p>
            <a:r>
              <a:rPr lang="en-GB" dirty="0"/>
              <a:t>Have the students make up their own rectangle with measurements of their choice. Then have them work out the biggest error they can make given the tolerance of 2cm and 3cm.</a:t>
            </a:r>
          </a:p>
          <a:p>
            <a:r>
              <a:rPr lang="en-GB" dirty="0"/>
              <a:t>You should find that the perimeter will be 10cm out, no matter their choice.</a:t>
            </a:r>
          </a:p>
          <a:p>
            <a:r>
              <a:rPr lang="en-GB" dirty="0"/>
              <a:t>When you aren’t given numbers, make it up. When in doubt, go specific!</a:t>
            </a:r>
          </a:p>
        </p:txBody>
      </p:sp>
      <p:sp>
        <p:nvSpPr>
          <p:cNvPr id="4" name="Slide Number Placeholder 3"/>
          <p:cNvSpPr>
            <a:spLocks noGrp="1"/>
          </p:cNvSpPr>
          <p:nvPr>
            <p:ph type="sldNum" sz="quarter" idx="5"/>
          </p:nvPr>
        </p:nvSpPr>
        <p:spPr/>
        <p:txBody>
          <a:bodyPr/>
          <a:lstStyle/>
          <a:p>
            <a:fld id="{F27FE22E-F7DE-4AD4-955D-E5896F02023E}" type="slidenum">
              <a:rPr lang="en-GB" smtClean="0"/>
              <a:t>14</a:t>
            </a:fld>
            <a:endParaRPr lang="en-GB"/>
          </a:p>
        </p:txBody>
      </p:sp>
    </p:spTree>
    <p:extLst>
      <p:ext uri="{BB962C8B-B14F-4D97-AF65-F5344CB8AC3E}">
        <p14:creationId xmlns:p14="http://schemas.microsoft.com/office/powerpoint/2010/main" val="238559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contains harder questions such as area formulae and quadratics. Not ruled out on the spec, something to push A </a:t>
            </a:r>
            <a:r>
              <a:rPr lang="en-GB"/>
              <a:t>students onto!</a:t>
            </a:r>
          </a:p>
        </p:txBody>
      </p:sp>
      <p:sp>
        <p:nvSpPr>
          <p:cNvPr id="4" name="Slide Number Placeholder 3"/>
          <p:cNvSpPr>
            <a:spLocks noGrp="1"/>
          </p:cNvSpPr>
          <p:nvPr>
            <p:ph type="sldNum" sz="quarter" idx="5"/>
          </p:nvPr>
        </p:nvSpPr>
        <p:spPr/>
        <p:txBody>
          <a:bodyPr/>
          <a:lstStyle/>
          <a:p>
            <a:fld id="{F27FE22E-F7DE-4AD4-955D-E5896F02023E}" type="slidenum">
              <a:rPr lang="en-GB" smtClean="0"/>
              <a:t>18</a:t>
            </a:fld>
            <a:endParaRPr lang="en-GB"/>
          </a:p>
        </p:txBody>
      </p:sp>
    </p:spTree>
    <p:extLst>
      <p:ext uri="{BB962C8B-B14F-4D97-AF65-F5344CB8AC3E}">
        <p14:creationId xmlns:p14="http://schemas.microsoft.com/office/powerpoint/2010/main" val="375356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2631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16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8439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8407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3638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8097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9/2/2023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4339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1440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82233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0732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9/2/2023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3610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9/2/2023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49625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A0064D7E-06DA-49C2-98D1-4C063EBE9E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5D1B7231-4CA0-4EF0-A0F6-BBC5D2289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16C7D2-2C2B-45A2-B877-AD7F29D21D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E4B7AF-75AF-445E-9C56-25B6004E3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9A02B0-84CC-4983-8CA2-DA39E73F2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B12A9E-E8F5-4BB6-9FAC-B7528DB78E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E08A66-700A-4A93-8C53-51D5607B8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E4E565-75A8-4E72-8D5F-0B62E6B49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1FD7EC-834D-4087-9B69-7793E1A5B4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4853CF-E211-4741-8BB6-936918F201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8328EE-5DD9-49DB-AD4B-4F0A76A052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4B81F-9DCC-4C62-8962-2B6C36255C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1ED921-643C-4B5B-86E6-99E818479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D09725-F1B5-4342-A3A6-25BDC7261C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5251DB-B92C-4E4E-9BAE-B3EB8A9A31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389C50-96FA-4F8E-A890-EE4967379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97D116-7C85-4317-8284-E647BAFC35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6ED932-F3DD-4BB6-8FC3-6E205965D9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50A286-F068-43D3-8DEA-272E28F30A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A2DA1-C0E2-44DE-AAA4-D2F262CB3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8CC984-8A5C-4205-9CE0-218DA79F12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2901BA-B376-4054-8C31-BE75DF480E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2BA8E1-2C05-43A7-AABF-8D614E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58E52-4C85-48FF-ADA3-F8F66B9957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61787A-32B8-440E-B1A5-1CAEC9D1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D651FB-65B3-4DBD-9428-084075111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4A6116-8F7B-4C9A-9B9D-EF25C8BFA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CC776F-EA3D-4898-9730-88C6605FDB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1A3030-F8B6-4D5E-8A8F-7CE0C81E9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49129F1-E775-4904-9569-F08FA175DF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93E5BB-B3BE-4416-A1B2-5A2CDA8B0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FD179A-45E8-4D8F-8F75-6E4A266F84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84225" y="746840"/>
            <a:ext cx="4903438" cy="5415739"/>
          </a:xfrm>
        </p:spPr>
        <p:txBody>
          <a:bodyPr anchor="ctr">
            <a:normAutofit/>
          </a:bodyPr>
          <a:lstStyle/>
          <a:p>
            <a:r>
              <a:rPr lang="en-GB" dirty="0">
                <a:cs typeface="Calibri Light"/>
              </a:rPr>
              <a:t>Higher Applications</a:t>
            </a:r>
            <a:endParaRPr lang="en-GB" dirty="0"/>
          </a:p>
        </p:txBody>
      </p:sp>
      <p:sp>
        <p:nvSpPr>
          <p:cNvPr id="44" name="Right Triangle 43">
            <a:extLst>
              <a:ext uri="{FF2B5EF4-FFF2-40B4-BE49-F238E27FC236}">
                <a16:creationId xmlns:a16="http://schemas.microsoft.com/office/drawing/2014/main" id="{729E7B49-E1D9-4EAE-8B30-D958A9580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31448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eform: Shape 45">
            <a:extLst>
              <a:ext uri="{FF2B5EF4-FFF2-40B4-BE49-F238E27FC236}">
                <a16:creationId xmlns:a16="http://schemas.microsoft.com/office/drawing/2014/main" id="{D2BA0570-7BB5-4FB7-B41A-048CE0327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316" y="-3109"/>
            <a:ext cx="6098262" cy="6861109"/>
          </a:xfrm>
          <a:custGeom>
            <a:avLst/>
            <a:gdLst>
              <a:gd name="connsiteX0" fmla="*/ 2247706 w 6098262"/>
              <a:gd name="connsiteY0" fmla="*/ 0 h 6861109"/>
              <a:gd name="connsiteX1" fmla="*/ 6098262 w 6098262"/>
              <a:gd name="connsiteY1" fmla="*/ 0 h 6861109"/>
              <a:gd name="connsiteX2" fmla="*/ 6098262 w 6098262"/>
              <a:gd name="connsiteY2" fmla="*/ 6861109 h 6861109"/>
              <a:gd name="connsiteX3" fmla="*/ 2247706 w 6098262"/>
              <a:gd name="connsiteY3" fmla="*/ 6861109 h 6861109"/>
              <a:gd name="connsiteX4" fmla="*/ 2247706 w 6098262"/>
              <a:gd name="connsiteY4" fmla="*/ 6857999 h 6861109"/>
              <a:gd name="connsiteX5" fmla="*/ 274850 w 6098262"/>
              <a:gd name="connsiteY5" fmla="*/ 6857999 h 6861109"/>
              <a:gd name="connsiteX6" fmla="*/ 954409 w 6098262"/>
              <a:gd name="connsiteY6" fmla="*/ 1 h 6861109"/>
              <a:gd name="connsiteX7" fmla="*/ 2247706 w 6098262"/>
              <a:gd name="connsiteY7" fmla="*/ 1 h 686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2" h="6861109">
                <a:moveTo>
                  <a:pt x="2247706" y="0"/>
                </a:moveTo>
                <a:lnTo>
                  <a:pt x="6098262" y="0"/>
                </a:lnTo>
                <a:lnTo>
                  <a:pt x="6098262" y="6861109"/>
                </a:lnTo>
                <a:lnTo>
                  <a:pt x="2247706" y="6861109"/>
                </a:lnTo>
                <a:lnTo>
                  <a:pt x="2247706" y="6857999"/>
                </a:lnTo>
                <a:lnTo>
                  <a:pt x="274850" y="6857999"/>
                </a:lnTo>
                <a:cubicBezTo>
                  <a:pt x="-619306" y="3429000"/>
                  <a:pt x="954409" y="3429000"/>
                  <a:pt x="954409" y="1"/>
                </a:cubicBezTo>
                <a:lnTo>
                  <a:pt x="2247706" y="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op view of a circular staircase">
            <a:extLst>
              <a:ext uri="{FF2B5EF4-FFF2-40B4-BE49-F238E27FC236}">
                <a16:creationId xmlns:a16="http://schemas.microsoft.com/office/drawing/2014/main" id="{11CC1CC5-83F4-E88F-34F8-3EA94E17F373}"/>
              </a:ext>
            </a:extLst>
          </p:cNvPr>
          <p:cNvPicPr>
            <a:picLocks noChangeAspect="1"/>
          </p:cNvPicPr>
          <p:nvPr/>
        </p:nvPicPr>
        <p:blipFill rotWithShape="1">
          <a:blip r:embed="rId3">
            <a:alphaModFix amt="80000"/>
          </a:blip>
          <a:srcRect r="40672" b="-2"/>
          <a:stretch/>
        </p:blipFill>
        <p:spPr>
          <a:xfrm>
            <a:off x="6097316" y="-3108"/>
            <a:ext cx="6098262"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Subtitle 2"/>
          <p:cNvSpPr>
            <a:spLocks noGrp="1"/>
          </p:cNvSpPr>
          <p:nvPr>
            <p:ph type="subTitle" idx="1"/>
          </p:nvPr>
        </p:nvSpPr>
        <p:spPr>
          <a:xfrm>
            <a:off x="0" y="2766277"/>
            <a:ext cx="3669711" cy="2415793"/>
          </a:xfrm>
        </p:spPr>
        <p:txBody>
          <a:bodyPr vert="horz" lIns="91440" tIns="45720" rIns="91440" bIns="45720" rtlCol="0" anchor="b">
            <a:normAutofit/>
          </a:bodyPr>
          <a:lstStyle/>
          <a:p>
            <a:pPr algn="r"/>
            <a:r>
              <a:rPr lang="en-GB" dirty="0">
                <a:solidFill>
                  <a:schemeClr val="tx1"/>
                </a:solidFill>
                <a:cs typeface="Calibri"/>
              </a:rPr>
              <a:t>Error and Tolerance</a:t>
            </a:r>
            <a:endParaRPr lang="en-GB" dirty="0">
              <a:solidFill>
                <a:schemeClr val="tx1"/>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4121-EF4E-830E-EB00-904842FD78E7}"/>
              </a:ext>
            </a:extLst>
          </p:cNvPr>
          <p:cNvSpPr>
            <a:spLocks noGrp="1"/>
          </p:cNvSpPr>
          <p:nvPr>
            <p:ph type="title"/>
          </p:nvPr>
        </p:nvSpPr>
        <p:spPr/>
        <p:txBody>
          <a:bodyPr/>
          <a:lstStyle/>
          <a:p>
            <a:r>
              <a:rPr lang="en-GB" dirty="0"/>
              <a:t>Discrete Objects</a:t>
            </a:r>
          </a:p>
        </p:txBody>
      </p:sp>
      <p:sp>
        <p:nvSpPr>
          <p:cNvPr id="3" name="Content Placeholder 2">
            <a:extLst>
              <a:ext uri="{FF2B5EF4-FFF2-40B4-BE49-F238E27FC236}">
                <a16:creationId xmlns:a16="http://schemas.microsoft.com/office/drawing/2014/main" id="{4ACD381C-91C2-1C94-DCAE-A01C4560DCE3}"/>
              </a:ext>
            </a:extLst>
          </p:cNvPr>
          <p:cNvSpPr>
            <a:spLocks noGrp="1"/>
          </p:cNvSpPr>
          <p:nvPr>
            <p:ph idx="1"/>
          </p:nvPr>
        </p:nvSpPr>
        <p:spPr/>
        <p:txBody>
          <a:bodyPr/>
          <a:lstStyle/>
          <a:p>
            <a:r>
              <a:rPr lang="en-GB" dirty="0"/>
              <a:t>When sampling, discrete objects will always be counted to the nearest whole number.</a:t>
            </a:r>
          </a:p>
          <a:p>
            <a:endParaRPr lang="en-GB" dirty="0"/>
          </a:p>
          <a:p>
            <a:r>
              <a:rPr lang="en-GB" dirty="0"/>
              <a:t>Suppose on average there are 8.5 species of flowers in a square metre of woodland. When sampling, you will never count 8.5. You may find 7, or 8, or 9, or some other whole number.</a:t>
            </a:r>
          </a:p>
          <a:p>
            <a:endParaRPr lang="en-GB" dirty="0"/>
          </a:p>
          <a:p>
            <a:r>
              <a:rPr lang="en-GB" dirty="0"/>
              <a:t>Samples of discrete objects have an error of 0.5.</a:t>
            </a:r>
          </a:p>
        </p:txBody>
      </p:sp>
    </p:spTree>
    <p:extLst>
      <p:ext uri="{BB962C8B-B14F-4D97-AF65-F5344CB8AC3E}">
        <p14:creationId xmlns:p14="http://schemas.microsoft.com/office/powerpoint/2010/main" val="425503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8CFE-BE0A-E253-5CC3-4AE28221BB25}"/>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6FA19F-31F0-E593-0ECB-6926206C9A46}"/>
                  </a:ext>
                </a:extLst>
              </p:cNvPr>
              <p:cNvSpPr>
                <a:spLocks noGrp="1"/>
              </p:cNvSpPr>
              <p:nvPr>
                <p:ph idx="1"/>
              </p:nvPr>
            </p:nvSpPr>
            <p:spPr/>
            <p:txBody>
              <a:bodyPr/>
              <a:lstStyle/>
              <a:p>
                <a:r>
                  <a:rPr lang="en-GB" dirty="0"/>
                  <a:t>A biologist samples a woodland that is </a:t>
                </a:r>
                <a14:m>
                  <m:oMath xmlns:m="http://schemas.openxmlformats.org/officeDocument/2006/math">
                    <m:r>
                      <a:rPr lang="en-GB" b="0" i="1" smtClean="0">
                        <a:latin typeface="Cambria Math" panose="02040503050406030204" pitchFamily="18" charset="0"/>
                      </a:rPr>
                      <m:t>3.2 </m:t>
                    </m:r>
                    <m:r>
                      <a:rPr lang="en-GB" b="0" i="1" smtClean="0">
                        <a:latin typeface="Cambria Math" panose="02040503050406030204" pitchFamily="18" charset="0"/>
                      </a:rPr>
                      <m:t>𝑘𝑚</m:t>
                    </m:r>
                  </m:oMath>
                </a14:m>
                <a:r>
                  <a:rPr lang="en-GB" dirty="0"/>
                  <a:t> long and </a:t>
                </a:r>
                <a14:m>
                  <m:oMath xmlns:m="http://schemas.openxmlformats.org/officeDocument/2006/math">
                    <m:r>
                      <a:rPr lang="en-GB" b="0" i="1" smtClean="0">
                        <a:latin typeface="Cambria Math" panose="02040503050406030204" pitchFamily="18" charset="0"/>
                      </a:rPr>
                      <m:t>2.1 </m:t>
                    </m:r>
                    <m:r>
                      <a:rPr lang="en-GB" b="0" i="1" smtClean="0">
                        <a:latin typeface="Cambria Math" panose="02040503050406030204" pitchFamily="18" charset="0"/>
                      </a:rPr>
                      <m:t>𝑘𝑚</m:t>
                    </m:r>
                  </m:oMath>
                </a14:m>
                <a:r>
                  <a:rPr lang="en-GB" dirty="0"/>
                  <a:t> wide. These measurements are given to a precision of </a:t>
                </a:r>
                <a14:m>
                  <m:oMath xmlns:m="http://schemas.openxmlformats.org/officeDocument/2006/math">
                    <m:r>
                      <a:rPr lang="en-GB" b="0" i="1" smtClean="0">
                        <a:latin typeface="Cambria Math" panose="02040503050406030204" pitchFamily="18" charset="0"/>
                      </a:rPr>
                      <m:t>0.1 </m:t>
                    </m:r>
                    <m:r>
                      <a:rPr lang="en-GB" b="0" i="1" smtClean="0">
                        <a:latin typeface="Cambria Math" panose="02040503050406030204" pitchFamily="18" charset="0"/>
                      </a:rPr>
                      <m:t>𝑘𝑚</m:t>
                    </m:r>
                  </m:oMath>
                </a14:m>
                <a:r>
                  <a:rPr lang="en-GB" dirty="0"/>
                  <a:t>.</a:t>
                </a:r>
              </a:p>
              <a:p>
                <a:endParaRPr lang="en-GB" dirty="0"/>
              </a:p>
              <a:p>
                <a:r>
                  <a:rPr lang="en-GB" dirty="0"/>
                  <a:t>The biologist samples a 1 square kilometre area and finds 34 common toads.</a:t>
                </a:r>
              </a:p>
              <a:p>
                <a:endParaRPr lang="en-GB" dirty="0"/>
              </a:p>
              <a:p>
                <a:r>
                  <a:rPr lang="en-GB" dirty="0"/>
                  <a:t>Estimate the number of toads in the woodland, and estimate the relative error of the calculation.</a:t>
                </a:r>
              </a:p>
            </p:txBody>
          </p:sp>
        </mc:Choice>
        <mc:Fallback xmlns="">
          <p:sp>
            <p:nvSpPr>
              <p:cNvPr id="3" name="Content Placeholder 2">
                <a:extLst>
                  <a:ext uri="{FF2B5EF4-FFF2-40B4-BE49-F238E27FC236}">
                    <a16:creationId xmlns:a16="http://schemas.microsoft.com/office/drawing/2014/main" id="{CA6FA19F-31F0-E593-0ECB-6926206C9A46}"/>
                  </a:ext>
                </a:extLst>
              </p:cNvPr>
              <p:cNvSpPr>
                <a:spLocks noGrp="1" noRot="1" noChangeAspect="1" noMove="1" noResize="1" noEditPoints="1" noAdjustHandles="1" noChangeArrowheads="1" noChangeShapeType="1" noTextEdit="1"/>
              </p:cNvSpPr>
              <p:nvPr>
                <p:ph idx="1"/>
              </p:nvPr>
            </p:nvSpPr>
            <p:spPr>
              <a:blipFill>
                <a:blip r:embed="rId5"/>
                <a:stretch>
                  <a:fillRect l="-177" t="-1026"/>
                </a:stretch>
              </a:blipFill>
            </p:spPr>
            <p:txBody>
              <a:bodyPr/>
              <a:lstStyle/>
              <a:p>
                <a:r>
                  <a:rPr lang="en-GB">
                    <a:noFill/>
                  </a:rPr>
                  <a:t> </a:t>
                </a:r>
              </a:p>
            </p:txBody>
          </p:sp>
        </mc:Fallback>
      </mc:AlternateContent>
    </p:spTree>
    <p:extLst>
      <p:ext uri="{BB962C8B-B14F-4D97-AF65-F5344CB8AC3E}">
        <p14:creationId xmlns:p14="http://schemas.microsoft.com/office/powerpoint/2010/main" val="242900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7489-4DA6-F2FC-FE7D-09E784F83E57}"/>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F43656F9-A973-6487-B8EA-0E238591F222}"/>
              </a:ext>
            </a:extLst>
          </p:cNvPr>
          <p:cNvSpPr>
            <a:spLocks noGrp="1"/>
          </p:cNvSpPr>
          <p:nvPr>
            <p:ph idx="1"/>
          </p:nvPr>
        </p:nvSpPr>
        <p:spPr/>
        <p:txBody>
          <a:bodyPr/>
          <a:lstStyle/>
          <a:p>
            <a:r>
              <a:rPr lang="en-GB" dirty="0"/>
              <a:t>Leckie Higher Apps - Complete exercise 3B (page 28)</a:t>
            </a:r>
          </a:p>
          <a:p>
            <a:endParaRPr lang="en-GB" dirty="0"/>
          </a:p>
        </p:txBody>
      </p:sp>
    </p:spTree>
    <p:extLst>
      <p:ext uri="{BB962C8B-B14F-4D97-AF65-F5344CB8AC3E}">
        <p14:creationId xmlns:p14="http://schemas.microsoft.com/office/powerpoint/2010/main" val="96222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E253-7BFA-FCA4-EE95-84576445315A}"/>
              </a:ext>
            </a:extLst>
          </p:cNvPr>
          <p:cNvSpPr>
            <a:spLocks noGrp="1"/>
          </p:cNvSpPr>
          <p:nvPr>
            <p:ph type="title"/>
          </p:nvPr>
        </p:nvSpPr>
        <p:spPr/>
        <p:txBody>
          <a:bodyPr/>
          <a:lstStyle/>
          <a:p>
            <a:r>
              <a:rPr lang="en-GB" dirty="0"/>
              <a:t>Calculating Errors</a:t>
            </a:r>
          </a:p>
        </p:txBody>
      </p:sp>
      <p:sp>
        <p:nvSpPr>
          <p:cNvPr id="3" name="Content Placeholder 2">
            <a:extLst>
              <a:ext uri="{FF2B5EF4-FFF2-40B4-BE49-F238E27FC236}">
                <a16:creationId xmlns:a16="http://schemas.microsoft.com/office/drawing/2014/main" id="{0AC94E22-86D1-FE1B-42E7-D62CEFB0CF97}"/>
              </a:ext>
            </a:extLst>
          </p:cNvPr>
          <p:cNvSpPr>
            <a:spLocks noGrp="1"/>
          </p:cNvSpPr>
          <p:nvPr>
            <p:ph idx="1"/>
          </p:nvPr>
        </p:nvSpPr>
        <p:spPr/>
        <p:txBody>
          <a:bodyPr/>
          <a:lstStyle/>
          <a:p>
            <a:r>
              <a:rPr lang="en-GB" dirty="0"/>
              <a:t>In models with addition and subtraction of variables, we can calculate the absolute error of the dependent variable by adding the absolute error of the independent variables.</a:t>
            </a:r>
          </a:p>
          <a:p>
            <a:endParaRPr lang="en-GB" dirty="0"/>
          </a:p>
          <a:p>
            <a:r>
              <a:rPr lang="en-GB" dirty="0"/>
              <a:t>Take into account coefficients of the independent variables!</a:t>
            </a:r>
          </a:p>
        </p:txBody>
      </p:sp>
    </p:spTree>
    <p:extLst>
      <p:ext uri="{BB962C8B-B14F-4D97-AF65-F5344CB8AC3E}">
        <p14:creationId xmlns:p14="http://schemas.microsoft.com/office/powerpoint/2010/main" val="294822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C8BE-6E98-4C5C-34DE-F965C4CE66F3}"/>
              </a:ext>
            </a:extLst>
          </p:cNvPr>
          <p:cNvSpPr>
            <a:spLocks noGrp="1"/>
          </p:cNvSpPr>
          <p:nvPr>
            <p:ph type="title"/>
          </p:nvPr>
        </p:nvSpPr>
        <p:spPr/>
        <p:txBody>
          <a:bodyPr/>
          <a:lstStyle/>
          <a:p>
            <a:r>
              <a:rPr lang="en-GB" dirty="0"/>
              <a:t>Calculating Errors</a:t>
            </a:r>
          </a:p>
        </p:txBody>
      </p:sp>
      <p:sp>
        <p:nvSpPr>
          <p:cNvPr id="3" name="Content Placeholder 2">
            <a:extLst>
              <a:ext uri="{FF2B5EF4-FFF2-40B4-BE49-F238E27FC236}">
                <a16:creationId xmlns:a16="http://schemas.microsoft.com/office/drawing/2014/main" id="{0A12C76B-A11C-6A86-862D-E41E64FC4906}"/>
              </a:ext>
            </a:extLst>
          </p:cNvPr>
          <p:cNvSpPr>
            <a:spLocks noGrp="1"/>
          </p:cNvSpPr>
          <p:nvPr>
            <p:ph idx="1"/>
          </p:nvPr>
        </p:nvSpPr>
        <p:spPr/>
        <p:txBody>
          <a:bodyPr>
            <a:normAutofit/>
          </a:bodyPr>
          <a:lstStyle/>
          <a:p>
            <a:pPr algn="l"/>
            <a:r>
              <a:rPr lang="en-GB" sz="2800" b="0" i="0" u="none" strike="noStrike" baseline="0" dirty="0">
                <a:latin typeface="OptimaLTStd"/>
              </a:rPr>
              <a:t>The perimeter of a rectangle is given by </a:t>
            </a:r>
            <a:r>
              <a:rPr lang="en-GB" sz="2800" b="0" i="1" u="none" strike="noStrike" baseline="0" dirty="0">
                <a:latin typeface="OptimaLTStd-Italic"/>
              </a:rPr>
              <a:t>P </a:t>
            </a:r>
            <a:r>
              <a:rPr lang="en-GB" sz="2800" b="0" i="0" u="none" strike="noStrike" baseline="0" dirty="0">
                <a:latin typeface="Symbol" panose="05050102010706020507" pitchFamily="18" charset="2"/>
              </a:rPr>
              <a:t>= </a:t>
            </a:r>
            <a:r>
              <a:rPr lang="en-GB" sz="2800" b="0" i="0" u="none" strike="noStrike" baseline="0" dirty="0">
                <a:latin typeface="OptimaLTStd"/>
              </a:rPr>
              <a:t>2</a:t>
            </a:r>
            <a:r>
              <a:rPr lang="en-GB" sz="2800" b="0" i="1" u="none" strike="noStrike" baseline="0" dirty="0">
                <a:latin typeface="OptimaLTStd-Italic"/>
              </a:rPr>
              <a:t>l </a:t>
            </a:r>
            <a:r>
              <a:rPr lang="en-GB" sz="2800" b="0" i="0" u="none" strike="noStrike" baseline="0" dirty="0">
                <a:latin typeface="Symbol" panose="05050102010706020507" pitchFamily="18" charset="2"/>
              </a:rPr>
              <a:t>+ </a:t>
            </a:r>
            <a:r>
              <a:rPr lang="en-GB" sz="2800" b="0" i="0" u="none" strike="noStrike" baseline="0" dirty="0">
                <a:latin typeface="OptimaLTStd"/>
              </a:rPr>
              <a:t>2</a:t>
            </a:r>
            <a:r>
              <a:rPr lang="en-GB" sz="2800" b="0" i="1" u="none" strike="noStrike" baseline="0" dirty="0">
                <a:latin typeface="OptimaLTStd-Italic"/>
              </a:rPr>
              <a:t>w</a:t>
            </a:r>
            <a:r>
              <a:rPr lang="en-GB" sz="2800" b="0" i="0" u="none" strike="noStrike" baseline="0" dirty="0">
                <a:latin typeface="OptimaLTStd"/>
              </a:rPr>
              <a:t>. If there is an </a:t>
            </a:r>
            <a:r>
              <a:rPr lang="en-GB" sz="2800" b="1" i="0" u="none" strike="noStrike" baseline="0" dirty="0">
                <a:latin typeface="OptimaLTStd-Bold"/>
              </a:rPr>
              <a:t>absolute error </a:t>
            </a:r>
            <a:r>
              <a:rPr lang="en-GB" sz="2800" b="0" i="0" u="none" strike="noStrike" baseline="0" dirty="0">
                <a:latin typeface="OptimaLTStd"/>
              </a:rPr>
              <a:t>of 2 cm in the measurement of the length </a:t>
            </a:r>
            <a:r>
              <a:rPr lang="en-GB" sz="2800" b="0" i="1" u="none" strike="noStrike" baseline="0" dirty="0">
                <a:latin typeface="TimesNewRomanPS-ItalicMT"/>
              </a:rPr>
              <a:t>l </a:t>
            </a:r>
            <a:r>
              <a:rPr lang="en-GB" sz="2800" b="0" i="0" u="none" strike="noStrike" baseline="0" dirty="0">
                <a:latin typeface="OptimaLTStd"/>
              </a:rPr>
              <a:t>and an </a:t>
            </a:r>
            <a:r>
              <a:rPr lang="en-GB" sz="2800" b="1" i="0" u="none" strike="noStrike" baseline="0" dirty="0">
                <a:latin typeface="OptimaLTStd-Bold"/>
              </a:rPr>
              <a:t>absolute error </a:t>
            </a:r>
            <a:r>
              <a:rPr lang="en-GB" sz="2800" b="0" i="0" u="none" strike="noStrike" baseline="0" dirty="0">
                <a:latin typeface="OptimaLTStd"/>
              </a:rPr>
              <a:t>of 3 cm in width </a:t>
            </a:r>
            <a:r>
              <a:rPr lang="en-GB" sz="2800" b="0" i="1" u="none" strike="noStrike" baseline="0" dirty="0">
                <a:latin typeface="TimesNewRomanPS-ItalicMT"/>
              </a:rPr>
              <a:t>w</a:t>
            </a:r>
            <a:r>
              <a:rPr lang="en-GB" sz="2800" b="0" i="0" u="none" strike="noStrike" baseline="0" dirty="0">
                <a:latin typeface="OptimaLTStd"/>
              </a:rPr>
              <a:t>, find the absolute error in the perimeter </a:t>
            </a:r>
            <a:r>
              <a:rPr lang="en-GB" sz="2800" b="0" i="1" u="none" strike="noStrike" baseline="0" dirty="0">
                <a:latin typeface="TimesNewRomanPS-ItalicMT"/>
              </a:rPr>
              <a:t>P</a:t>
            </a:r>
            <a:r>
              <a:rPr lang="en-GB" sz="2800" b="0" i="1" u="none" strike="noStrike" baseline="0" dirty="0">
                <a:latin typeface="OptimaLTStd-Italic"/>
              </a:rPr>
              <a:t>.</a:t>
            </a:r>
            <a:endParaRPr lang="en-GB" sz="3200" dirty="0"/>
          </a:p>
        </p:txBody>
      </p:sp>
    </p:spTree>
    <p:extLst>
      <p:ext uri="{BB962C8B-B14F-4D97-AF65-F5344CB8AC3E}">
        <p14:creationId xmlns:p14="http://schemas.microsoft.com/office/powerpoint/2010/main" val="97993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C60F-BD09-52CD-4E7D-ABAE4D2614C9}"/>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E0813B59-C5B7-8ED4-1CF3-04C210F79D27}"/>
              </a:ext>
            </a:extLst>
          </p:cNvPr>
          <p:cNvSpPr>
            <a:spLocks noGrp="1"/>
          </p:cNvSpPr>
          <p:nvPr>
            <p:ph idx="1"/>
          </p:nvPr>
        </p:nvSpPr>
        <p:spPr/>
        <p:txBody>
          <a:bodyPr/>
          <a:lstStyle/>
          <a:p>
            <a:r>
              <a:rPr lang="en-GB" dirty="0"/>
              <a:t>Leckie Higher Apps - Complete exercise 3C (page 31)</a:t>
            </a:r>
          </a:p>
          <a:p>
            <a:endParaRPr lang="en-GB" dirty="0"/>
          </a:p>
        </p:txBody>
      </p:sp>
    </p:spTree>
    <p:extLst>
      <p:ext uri="{BB962C8B-B14F-4D97-AF65-F5344CB8AC3E}">
        <p14:creationId xmlns:p14="http://schemas.microsoft.com/office/powerpoint/2010/main" val="13519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5057-43B4-18D4-4703-0854EB315539}"/>
              </a:ext>
            </a:extLst>
          </p:cNvPr>
          <p:cNvSpPr>
            <a:spLocks noGrp="1"/>
          </p:cNvSpPr>
          <p:nvPr>
            <p:ph type="title"/>
          </p:nvPr>
        </p:nvSpPr>
        <p:spPr/>
        <p:txBody>
          <a:bodyPr/>
          <a:lstStyle/>
          <a:p>
            <a:r>
              <a:rPr lang="en-GB" dirty="0"/>
              <a:t>Tolerance</a:t>
            </a:r>
          </a:p>
        </p:txBody>
      </p:sp>
      <p:sp>
        <p:nvSpPr>
          <p:cNvPr id="3" name="Content Placeholder 2">
            <a:extLst>
              <a:ext uri="{FF2B5EF4-FFF2-40B4-BE49-F238E27FC236}">
                <a16:creationId xmlns:a16="http://schemas.microsoft.com/office/drawing/2014/main" id="{D1F51A0E-ECF3-A274-DE04-FDF797908C79}"/>
              </a:ext>
            </a:extLst>
          </p:cNvPr>
          <p:cNvSpPr>
            <a:spLocks noGrp="1"/>
          </p:cNvSpPr>
          <p:nvPr>
            <p:ph idx="1"/>
          </p:nvPr>
        </p:nvSpPr>
        <p:spPr/>
        <p:txBody>
          <a:bodyPr/>
          <a:lstStyle/>
          <a:p>
            <a:r>
              <a:rPr lang="en-GB" dirty="0"/>
              <a:t>Often we want to work backwards: Given our output needs to be within tolerance, find the maximum error of the inputs.</a:t>
            </a:r>
          </a:p>
          <a:p>
            <a:endParaRPr lang="en-GB" dirty="0"/>
          </a:p>
          <a:p>
            <a:r>
              <a:rPr lang="en-GB" dirty="0"/>
              <a:t>Change the subject of the equation to help with this.</a:t>
            </a:r>
          </a:p>
        </p:txBody>
      </p:sp>
    </p:spTree>
    <p:extLst>
      <p:ext uri="{BB962C8B-B14F-4D97-AF65-F5344CB8AC3E}">
        <p14:creationId xmlns:p14="http://schemas.microsoft.com/office/powerpoint/2010/main" val="81822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8933-9CB6-EF45-AC07-734375F0B359}"/>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D98423-A9F2-DE3B-5713-72C2AFCE84B3}"/>
                  </a:ext>
                </a:extLst>
              </p:cNvPr>
              <p:cNvSpPr>
                <a:spLocks noGrp="1"/>
              </p:cNvSpPr>
              <p:nvPr>
                <p:ph idx="1"/>
              </p:nvPr>
            </p:nvSpPr>
            <p:spPr/>
            <p:txBody>
              <a:bodyPr/>
              <a:lstStyle/>
              <a:p>
                <a:pPr algn="l"/>
                <a:r>
                  <a:rPr lang="en-GB" sz="1800" b="0" i="0" u="none" strike="noStrike" baseline="0" dirty="0"/>
                  <a:t>Emily is running a 100-metre sprint. Emily wants her average running speed to be </a:t>
                </a:r>
                <a14:m>
                  <m:oMath xmlns:m="http://schemas.openxmlformats.org/officeDocument/2006/math">
                    <m:r>
                      <a:rPr lang="en-GB" sz="1800" b="0" i="1" u="none" strike="noStrike" baseline="0" smtClean="0">
                        <a:latin typeface="Cambria Math" panose="02040503050406030204" pitchFamily="18" charset="0"/>
                      </a:rPr>
                      <m:t>7.5 </m:t>
                    </m:r>
                    <m:r>
                      <a:rPr lang="en-GB" sz="1800" b="0" i="1" u="none" strike="noStrike" baseline="0" smtClean="0">
                        <a:latin typeface="Cambria Math" panose="02040503050406030204" pitchFamily="18" charset="0"/>
                      </a:rPr>
                      <m:t>𝑚</m:t>
                    </m:r>
                    <m:r>
                      <a:rPr lang="en-GB" sz="1800" b="0" i="1" u="none" strike="noStrike" baseline="0" smtClean="0">
                        <a:latin typeface="Cambria Math" panose="02040503050406030204" pitchFamily="18" charset="0"/>
                      </a:rPr>
                      <m:t>/</m:t>
                    </m:r>
                    <m:r>
                      <a:rPr lang="en-GB" sz="1800" b="0" i="1" u="none" strike="noStrike" baseline="0" smtClean="0">
                        <a:latin typeface="Cambria Math" panose="02040503050406030204" pitchFamily="18" charset="0"/>
                      </a:rPr>
                      <m:t>𝑠</m:t>
                    </m:r>
                  </m:oMath>
                </a14:m>
                <a:r>
                  <a:rPr lang="en-GB" sz="1800" b="0" i="0" u="none" strike="noStrike" baseline="0" dirty="0"/>
                  <a:t> to a tolerance of one tenth of a metre per second. Assuming the running track is exactly 100-metres, estimate the maximum absolute error in the time measurement.</a:t>
                </a:r>
                <a:endParaRPr lang="en-GB" dirty="0"/>
              </a:p>
            </p:txBody>
          </p:sp>
        </mc:Choice>
        <mc:Fallback xmlns="">
          <p:sp>
            <p:nvSpPr>
              <p:cNvPr id="3" name="Content Placeholder 2">
                <a:extLst>
                  <a:ext uri="{FF2B5EF4-FFF2-40B4-BE49-F238E27FC236}">
                    <a16:creationId xmlns:a16="http://schemas.microsoft.com/office/drawing/2014/main" id="{B9D98423-A9F2-DE3B-5713-72C2AFCE84B3}"/>
                  </a:ext>
                </a:extLst>
              </p:cNvPr>
              <p:cNvSpPr>
                <a:spLocks noGrp="1" noRot="1" noChangeAspect="1" noMove="1" noResize="1" noEditPoints="1" noAdjustHandles="1" noChangeArrowheads="1" noChangeShapeType="1" noTextEdit="1"/>
              </p:cNvSpPr>
              <p:nvPr>
                <p:ph idx="1"/>
              </p:nvPr>
            </p:nvSpPr>
            <p:spPr>
              <a:blipFill>
                <a:blip r:embed="rId4"/>
                <a:stretch>
                  <a:fillRect l="-59" t="-1026"/>
                </a:stretch>
              </a:blipFill>
            </p:spPr>
            <p:txBody>
              <a:bodyPr/>
              <a:lstStyle/>
              <a:p>
                <a:r>
                  <a:rPr lang="en-GB">
                    <a:noFill/>
                  </a:rPr>
                  <a:t> </a:t>
                </a:r>
              </a:p>
            </p:txBody>
          </p:sp>
        </mc:Fallback>
      </mc:AlternateContent>
    </p:spTree>
    <p:extLst>
      <p:ext uri="{BB962C8B-B14F-4D97-AF65-F5344CB8AC3E}">
        <p14:creationId xmlns:p14="http://schemas.microsoft.com/office/powerpoint/2010/main" val="126468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C60F-BD09-52CD-4E7D-ABAE4D2614C9}"/>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E0813B59-C5B7-8ED4-1CF3-04C210F79D27}"/>
              </a:ext>
            </a:extLst>
          </p:cNvPr>
          <p:cNvSpPr>
            <a:spLocks noGrp="1"/>
          </p:cNvSpPr>
          <p:nvPr>
            <p:ph idx="1"/>
          </p:nvPr>
        </p:nvSpPr>
        <p:spPr/>
        <p:txBody>
          <a:bodyPr/>
          <a:lstStyle/>
          <a:p>
            <a:r>
              <a:rPr lang="en-GB" dirty="0"/>
              <a:t>Leckie Higher Apps - Complete exercise 3D (page 33)</a:t>
            </a:r>
          </a:p>
          <a:p>
            <a:endParaRPr lang="en-GB" dirty="0"/>
          </a:p>
        </p:txBody>
      </p:sp>
    </p:spTree>
    <p:extLst>
      <p:ext uri="{BB962C8B-B14F-4D97-AF65-F5344CB8AC3E}">
        <p14:creationId xmlns:p14="http://schemas.microsoft.com/office/powerpoint/2010/main" val="312599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B2F3-33BD-D59F-079D-FC6FB8C5CB07}"/>
              </a:ext>
            </a:extLst>
          </p:cNvPr>
          <p:cNvSpPr>
            <a:spLocks noGrp="1"/>
          </p:cNvSpPr>
          <p:nvPr>
            <p:ph type="title"/>
          </p:nvPr>
        </p:nvSpPr>
        <p:spPr/>
        <p:txBody>
          <a:bodyPr/>
          <a:lstStyle/>
          <a:p>
            <a:r>
              <a:rPr lang="en-GB" dirty="0"/>
              <a:t>Learning Intentions</a:t>
            </a:r>
          </a:p>
        </p:txBody>
      </p:sp>
      <p:sp>
        <p:nvSpPr>
          <p:cNvPr id="3" name="Content Placeholder 2">
            <a:extLst>
              <a:ext uri="{FF2B5EF4-FFF2-40B4-BE49-F238E27FC236}">
                <a16:creationId xmlns:a16="http://schemas.microsoft.com/office/drawing/2014/main" id="{E2173F73-5969-055C-15F3-0BD434A8BCBC}"/>
              </a:ext>
            </a:extLst>
          </p:cNvPr>
          <p:cNvSpPr>
            <a:spLocks noGrp="1"/>
          </p:cNvSpPr>
          <p:nvPr>
            <p:ph idx="1"/>
          </p:nvPr>
        </p:nvSpPr>
        <p:spPr/>
        <p:txBody>
          <a:bodyPr vert="horz" lIns="91440" tIns="45720" rIns="91440" bIns="45720" rtlCol="0" anchor="t">
            <a:normAutofit/>
          </a:bodyPr>
          <a:lstStyle/>
          <a:p>
            <a:r>
              <a:rPr lang="en-GB" dirty="0"/>
              <a:t>Understand the notation of error and tolerance</a:t>
            </a:r>
          </a:p>
          <a:p>
            <a:pPr>
              <a:buClr>
                <a:srgbClr val="7A8EAB"/>
              </a:buClr>
            </a:pPr>
            <a:endParaRPr lang="en-GB" dirty="0"/>
          </a:p>
          <a:p>
            <a:pPr>
              <a:buClr>
                <a:srgbClr val="7A8EAB"/>
              </a:buClr>
            </a:pPr>
            <a:r>
              <a:rPr lang="en-GB" dirty="0"/>
              <a:t>Estimate the error in mathematical models</a:t>
            </a:r>
          </a:p>
          <a:p>
            <a:pPr>
              <a:buClr>
                <a:srgbClr val="7A8EAB"/>
              </a:buClr>
            </a:pPr>
            <a:endParaRPr lang="en-GB" dirty="0"/>
          </a:p>
          <a:p>
            <a:pPr>
              <a:buClr>
                <a:srgbClr val="7A8EAB"/>
              </a:buClr>
            </a:pPr>
            <a:r>
              <a:rPr lang="en-GB" dirty="0"/>
              <a:t>Determine whether a process is within tolerance</a:t>
            </a:r>
          </a:p>
          <a:p>
            <a:pPr>
              <a:buClr>
                <a:srgbClr val="7A8EAB"/>
              </a:buClr>
            </a:pPr>
            <a:endParaRPr lang="en-GB" dirty="0"/>
          </a:p>
          <a:p>
            <a:pPr>
              <a:buClr>
                <a:srgbClr val="7A8EAB"/>
              </a:buClr>
            </a:pPr>
            <a:endParaRPr lang="en-GB" dirty="0"/>
          </a:p>
        </p:txBody>
      </p:sp>
    </p:spTree>
    <p:extLst>
      <p:ext uri="{BB962C8B-B14F-4D97-AF65-F5344CB8AC3E}">
        <p14:creationId xmlns:p14="http://schemas.microsoft.com/office/powerpoint/2010/main" val="47472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54DB-A1EA-6110-8AF5-43811D5CC087}"/>
              </a:ext>
            </a:extLst>
          </p:cNvPr>
          <p:cNvSpPr>
            <a:spLocks noGrp="1"/>
          </p:cNvSpPr>
          <p:nvPr>
            <p:ph type="title"/>
          </p:nvPr>
        </p:nvSpPr>
        <p:spPr>
          <a:xfrm>
            <a:off x="642233" y="-358434"/>
            <a:ext cx="10325000" cy="1442463"/>
          </a:xfrm>
        </p:spPr>
        <p:txBody>
          <a:bodyPr/>
          <a:lstStyle/>
          <a:p>
            <a:r>
              <a:rPr lang="en-GB" dirty="0"/>
              <a:t>Terminology</a:t>
            </a:r>
          </a:p>
        </p:txBody>
      </p:sp>
      <p:sp>
        <p:nvSpPr>
          <p:cNvPr id="3" name="Content Placeholder 2">
            <a:extLst>
              <a:ext uri="{FF2B5EF4-FFF2-40B4-BE49-F238E27FC236}">
                <a16:creationId xmlns:a16="http://schemas.microsoft.com/office/drawing/2014/main" id="{B55F3D91-4544-F2B4-B64C-1703E4BC673F}"/>
              </a:ext>
            </a:extLst>
          </p:cNvPr>
          <p:cNvSpPr>
            <a:spLocks noGrp="1"/>
          </p:cNvSpPr>
          <p:nvPr>
            <p:ph idx="1"/>
          </p:nvPr>
        </p:nvSpPr>
        <p:spPr>
          <a:xfrm>
            <a:off x="769233" y="1353439"/>
            <a:ext cx="10325000" cy="3564436"/>
          </a:xfrm>
        </p:spPr>
        <p:txBody>
          <a:bodyPr vert="horz" lIns="91440" tIns="45720" rIns="91440" bIns="45720" rtlCol="0" anchor="t">
            <a:noAutofit/>
          </a:bodyPr>
          <a:lstStyle/>
          <a:p>
            <a:r>
              <a:rPr lang="en-GB" sz="3600" dirty="0"/>
              <a:t>Precision – how precise a number is.</a:t>
            </a:r>
          </a:p>
          <a:p>
            <a:pPr>
              <a:buClr>
                <a:srgbClr val="7A8EAB"/>
              </a:buClr>
            </a:pPr>
            <a:endParaRPr lang="en-GB" sz="3600" dirty="0"/>
          </a:p>
          <a:p>
            <a:pPr>
              <a:buClr>
                <a:srgbClr val="7A8EAB"/>
              </a:buClr>
            </a:pPr>
            <a:r>
              <a:rPr lang="en-GB" sz="3600" dirty="0"/>
              <a:t>Accuracy – how accurate a number is.</a:t>
            </a:r>
          </a:p>
          <a:p>
            <a:pPr>
              <a:buClr>
                <a:srgbClr val="7A8EAB"/>
              </a:buClr>
            </a:pPr>
            <a:endParaRPr lang="en-GB" sz="3600" dirty="0"/>
          </a:p>
          <a:p>
            <a:pPr marL="0" indent="0">
              <a:buClr>
                <a:srgbClr val="7A8EAB"/>
              </a:buClr>
              <a:buNone/>
            </a:pPr>
            <a:r>
              <a:rPr lang="en-GB" sz="3600" dirty="0">
                <a:latin typeface="Segoe UI"/>
                <a:cs typeface="Segoe UI"/>
              </a:rPr>
              <a:t>"There are 11,345,324 people in Scotland." </a:t>
            </a:r>
            <a:endParaRPr lang="en-GB" sz="3600" dirty="0">
              <a:latin typeface="Grandview"/>
              <a:cs typeface="Segoe UI"/>
            </a:endParaRPr>
          </a:p>
          <a:p>
            <a:pPr marL="0" indent="0">
              <a:buNone/>
            </a:pPr>
            <a:r>
              <a:rPr lang="en-GB" sz="3600" dirty="0">
                <a:latin typeface="Segoe UI"/>
                <a:cs typeface="Segoe UI"/>
              </a:rPr>
              <a:t>"There are around 5.4 million people in Scotland."</a:t>
            </a:r>
            <a:endParaRPr lang="en-GB" sz="3600" dirty="0"/>
          </a:p>
        </p:txBody>
      </p:sp>
    </p:spTree>
    <p:extLst>
      <p:ext uri="{BB962C8B-B14F-4D97-AF65-F5344CB8AC3E}">
        <p14:creationId xmlns:p14="http://schemas.microsoft.com/office/powerpoint/2010/main" val="32452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EFF4-D842-8E34-40BF-0E6219EF68CD}"/>
              </a:ext>
            </a:extLst>
          </p:cNvPr>
          <p:cNvSpPr>
            <a:spLocks noGrp="1"/>
          </p:cNvSpPr>
          <p:nvPr>
            <p:ph type="title"/>
          </p:nvPr>
        </p:nvSpPr>
        <p:spPr/>
        <p:txBody>
          <a:bodyPr/>
          <a:lstStyle/>
          <a:p>
            <a:r>
              <a:rPr lang="en-GB" dirty="0"/>
              <a:t>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1A434-B6C5-8903-39E4-8169D5499F21}"/>
                  </a:ext>
                </a:extLst>
              </p:cNvPr>
              <p:cNvSpPr>
                <a:spLocks noGrp="1"/>
              </p:cNvSpPr>
              <p:nvPr>
                <p:ph idx="1"/>
              </p:nvPr>
            </p:nvSpPr>
            <p:spPr/>
            <p:txBody>
              <a:bodyPr vert="horz" lIns="91440" tIns="45720" rIns="91440" bIns="45720" rtlCol="0" anchor="t">
                <a:normAutofit/>
              </a:bodyPr>
              <a:lstStyle/>
              <a:p>
                <a:r>
                  <a:rPr lang="en-GB" dirty="0">
                    <a:ea typeface="+mn-lt"/>
                    <a:cs typeface="+mn-lt"/>
                  </a:rPr>
                  <a:t>No error:	</a:t>
                </a:r>
                <a14:m>
                  <m:oMath xmlns:m="http://schemas.openxmlformats.org/officeDocument/2006/math">
                    <m:sSub>
                      <m:sSubPr>
                        <m:ctrlPr>
                          <a:rPr lang="en-GB" b="0" i="1" smtClean="0">
                            <a:latin typeface="Cambria Math" panose="02040503050406030204" pitchFamily="18" charset="0"/>
                            <a:ea typeface="+mn-lt"/>
                            <a:cs typeface="+mn-lt"/>
                          </a:rPr>
                        </m:ctrlPr>
                      </m:sSubPr>
                      <m:e>
                        <m:r>
                          <a:rPr lang="en-GB" b="0" i="1" smtClean="0">
                            <a:latin typeface="Cambria Math" panose="02040503050406030204" pitchFamily="18" charset="0"/>
                            <a:ea typeface="+mn-lt"/>
                            <a:cs typeface="+mn-lt"/>
                          </a:rPr>
                          <m:t>𝑥</m:t>
                        </m:r>
                      </m:e>
                      <m:sub>
                        <m:r>
                          <a:rPr lang="en-GB" b="0" i="1" smtClean="0">
                            <a:latin typeface="Cambria Math" panose="02040503050406030204" pitchFamily="18" charset="0"/>
                            <a:ea typeface="+mn-lt"/>
                            <a:cs typeface="+mn-lt"/>
                          </a:rPr>
                          <m:t>0</m:t>
                        </m:r>
                      </m:sub>
                    </m:sSub>
                  </m:oMath>
                </a14:m>
                <a:endParaRPr lang="en-GB" dirty="0"/>
              </a:p>
              <a:p>
                <a:pPr>
                  <a:buClr>
                    <a:srgbClr val="7A8EAB"/>
                  </a:buClr>
                </a:pPr>
                <a:endParaRPr lang="en-GB" dirty="0"/>
              </a:p>
              <a:p>
                <a:pPr>
                  <a:buClr>
                    <a:srgbClr val="7A8EAB"/>
                  </a:buClr>
                </a:pPr>
                <a:r>
                  <a:rPr lang="en-GB" dirty="0"/>
                  <a:t>Absolute errors: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𝑥</m:t>
                    </m:r>
                  </m:oMath>
                </a14:m>
                <a:endParaRPr lang="en-GB" dirty="0"/>
              </a:p>
              <a:p>
                <a:pPr marL="0" indent="0">
                  <a:buClr>
                    <a:srgbClr val="7A8EAB"/>
                  </a:buClr>
                  <a:buNone/>
                </a:pPr>
                <a:endParaRPr lang="en-GB" dirty="0"/>
              </a:p>
              <a:p>
                <a:pPr>
                  <a:buClr>
                    <a:srgbClr val="7A8EAB"/>
                  </a:buClr>
                </a:pPr>
                <a:r>
                  <a:rPr lang="en-GB" dirty="0"/>
                  <a:t>Relative errors:	</a:t>
                </a:r>
                <a14:m>
                  <m:oMath xmlns:m="http://schemas.openxmlformats.org/officeDocument/2006/math">
                    <m:f>
                      <m:fPr>
                        <m:ctrlPr>
                          <a:rPr lang="en-GB" i="1" smtClean="0">
                            <a:latin typeface="Cambria Math" panose="02040503050406030204" pitchFamily="18" charset="0"/>
                          </a:rPr>
                        </m:ctrlPr>
                      </m:fPr>
                      <m:num>
                        <m:r>
                          <m:rPr>
                            <m:sty m:val="p"/>
                          </m:rPr>
                          <a:rPr lang="en-GB" b="0" i="0" smtClean="0">
                            <a:latin typeface="Cambria Math" panose="02040503050406030204" pitchFamily="18" charset="0"/>
                          </a:rPr>
                          <m:t>Δ</m:t>
                        </m:r>
                        <m:r>
                          <a:rPr lang="en-GB" b="0" i="1" smtClean="0">
                            <a:latin typeface="Cambria Math" panose="02040503050406030204" pitchFamily="18" charset="0"/>
                          </a:rPr>
                          <m:t>𝑥</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den>
                    </m:f>
                  </m:oMath>
                </a14:m>
                <a:endParaRPr lang="en-GB" dirty="0"/>
              </a:p>
              <a:p>
                <a:pPr marL="0" indent="0">
                  <a:buClr>
                    <a:srgbClr val="7A8EAB"/>
                  </a:buClr>
                  <a:buNone/>
                </a:pPr>
                <a:endParaRPr lang="en-GB" dirty="0"/>
              </a:p>
            </p:txBody>
          </p:sp>
        </mc:Choice>
        <mc:Fallback xmlns="">
          <p:sp>
            <p:nvSpPr>
              <p:cNvPr id="3" name="Content Placeholder 2">
                <a:extLst>
                  <a:ext uri="{FF2B5EF4-FFF2-40B4-BE49-F238E27FC236}">
                    <a16:creationId xmlns:a16="http://schemas.microsoft.com/office/drawing/2014/main" id="{65A1A434-B6C5-8903-39E4-8169D5499F21}"/>
                  </a:ext>
                </a:extLst>
              </p:cNvPr>
              <p:cNvSpPr>
                <a:spLocks noGrp="1" noRot="1" noChangeAspect="1" noMove="1" noResize="1" noEditPoints="1" noAdjustHandles="1" noChangeArrowheads="1" noChangeShapeType="1" noTextEdit="1"/>
              </p:cNvSpPr>
              <p:nvPr>
                <p:ph idx="1"/>
              </p:nvPr>
            </p:nvSpPr>
            <p:spPr>
              <a:blipFill>
                <a:blip r:embed="rId3"/>
                <a:stretch>
                  <a:fillRect l="-177" t="-10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2591705-C709-FBFB-EF23-BDF85C0AE177}"/>
                  </a:ext>
                </a:extLst>
              </p:cNvPr>
              <p:cNvSpPr txBox="1">
                <a:spLocks/>
              </p:cNvSpPr>
              <p:nvPr/>
            </p:nvSpPr>
            <p:spPr>
              <a:xfrm>
                <a:off x="5942529" y="2289331"/>
                <a:ext cx="10325000" cy="3564436"/>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a typeface="+mn-lt"/>
                    <a:cs typeface="+mn-lt"/>
                  </a:rPr>
                  <a:t>Intended measurement:	</a:t>
                </a:r>
                <a14:m>
                  <m:oMath xmlns:m="http://schemas.openxmlformats.org/officeDocument/2006/math">
                    <m:sSub>
                      <m:sSubPr>
                        <m:ctrlPr>
                          <a:rPr lang="en-GB" i="1" smtClean="0">
                            <a:latin typeface="Cambria Math" panose="02040503050406030204" pitchFamily="18" charset="0"/>
                            <a:ea typeface="+mn-lt"/>
                            <a:cs typeface="+mn-lt"/>
                          </a:rPr>
                        </m:ctrlPr>
                      </m:sSubPr>
                      <m:e>
                        <m:r>
                          <a:rPr lang="en-GB" i="1" smtClean="0">
                            <a:latin typeface="Cambria Math" panose="02040503050406030204" pitchFamily="18" charset="0"/>
                            <a:ea typeface="+mn-lt"/>
                            <a:cs typeface="+mn-lt"/>
                          </a:rPr>
                          <m:t>𝑥</m:t>
                        </m:r>
                      </m:e>
                      <m:sub>
                        <m:r>
                          <a:rPr lang="en-GB" i="1" smtClean="0">
                            <a:latin typeface="Cambria Math" panose="02040503050406030204" pitchFamily="18" charset="0"/>
                            <a:ea typeface="+mn-lt"/>
                            <a:cs typeface="+mn-lt"/>
                          </a:rPr>
                          <m:t>0</m:t>
                        </m:r>
                      </m:sub>
                    </m:sSub>
                    <m:r>
                      <a:rPr lang="en-GB" b="0" i="1" smtClean="0">
                        <a:latin typeface="Cambria Math" panose="02040503050406030204" pitchFamily="18" charset="0"/>
                        <a:ea typeface="+mn-lt"/>
                        <a:cs typeface="+mn-lt"/>
                      </a:rPr>
                      <m:t>=5 </m:t>
                    </m:r>
                    <m:r>
                      <a:rPr lang="en-GB" b="0" i="1" smtClean="0">
                        <a:latin typeface="Cambria Math" panose="02040503050406030204" pitchFamily="18" charset="0"/>
                        <a:ea typeface="+mn-lt"/>
                        <a:cs typeface="+mn-lt"/>
                      </a:rPr>
                      <m:t>𝑐𝑚</m:t>
                    </m:r>
                  </m:oMath>
                </a14:m>
                <a:endParaRPr lang="en-GB" dirty="0"/>
              </a:p>
              <a:p>
                <a:pPr>
                  <a:buClr>
                    <a:srgbClr val="7A8EAB"/>
                  </a:buClr>
                </a:pPr>
                <a:endParaRPr lang="en-GB" dirty="0"/>
              </a:p>
              <a:p>
                <a:pPr>
                  <a:buClr>
                    <a:srgbClr val="7A8EAB"/>
                  </a:buClr>
                </a:pPr>
                <a:r>
                  <a:rPr lang="en-GB" dirty="0"/>
                  <a:t>Absolute error:	 </a:t>
                </a:r>
                <a14:m>
                  <m:oMath xmlns:m="http://schemas.openxmlformats.org/officeDocument/2006/math">
                    <m:r>
                      <m:rPr>
                        <m:sty m:val="p"/>
                      </m:rPr>
                      <a:rPr lang="en-GB" smtClean="0">
                        <a:latin typeface="Cambria Math" panose="02040503050406030204" pitchFamily="18" charset="0"/>
                      </a:rPr>
                      <m:t>Δ</m:t>
                    </m:r>
                    <m:r>
                      <a:rPr lang="en-GB" i="1" smtClean="0">
                        <a:latin typeface="Cambria Math" panose="02040503050406030204" pitchFamily="18" charset="0"/>
                      </a:rPr>
                      <m:t>𝑥</m:t>
                    </m:r>
                    <m:r>
                      <a:rPr lang="en-GB" b="0" i="1" smtClean="0">
                        <a:latin typeface="Cambria Math" panose="02040503050406030204" pitchFamily="18" charset="0"/>
                      </a:rPr>
                      <m:t>=2 </m:t>
                    </m:r>
                    <m:r>
                      <a:rPr lang="en-GB" b="0" i="1" smtClean="0">
                        <a:latin typeface="Cambria Math" panose="02040503050406030204" pitchFamily="18" charset="0"/>
                      </a:rPr>
                      <m:t>𝑚𝑚</m:t>
                    </m:r>
                  </m:oMath>
                </a14:m>
                <a:endParaRPr lang="en-GB" dirty="0"/>
              </a:p>
              <a:p>
                <a:pPr marL="0" indent="0">
                  <a:buClr>
                    <a:srgbClr val="7A8EAB"/>
                  </a:buClr>
                  <a:buFont typeface="Wingdings" panose="05000000000000000000" pitchFamily="2" charset="2"/>
                  <a:buNone/>
                </a:pPr>
                <a:endParaRPr lang="en-GB" dirty="0"/>
              </a:p>
              <a:p>
                <a:pPr>
                  <a:buClr>
                    <a:srgbClr val="7A8EAB"/>
                  </a:buClr>
                </a:pPr>
                <a:r>
                  <a:rPr lang="en-GB" dirty="0"/>
                  <a:t>Relative errors:	</a:t>
                </a:r>
                <a14:m>
                  <m:oMath xmlns:m="http://schemas.openxmlformats.org/officeDocument/2006/math">
                    <m:f>
                      <m:fPr>
                        <m:ctrlPr>
                          <a:rPr lang="en-GB" i="1" smtClean="0">
                            <a:latin typeface="Cambria Math" panose="02040503050406030204" pitchFamily="18" charset="0"/>
                          </a:rPr>
                        </m:ctrlPr>
                      </m:fPr>
                      <m:num>
                        <m:r>
                          <m:rPr>
                            <m:sty m:val="p"/>
                          </m:rPr>
                          <a:rPr lang="en-GB" smtClean="0">
                            <a:latin typeface="Cambria Math" panose="02040503050406030204" pitchFamily="18" charset="0"/>
                          </a:rPr>
                          <m:t>Δ</m:t>
                        </m:r>
                        <m:r>
                          <a:rPr lang="en-GB" i="1" smtClean="0">
                            <a:latin typeface="Cambria Math" panose="02040503050406030204" pitchFamily="18" charset="0"/>
                          </a:rPr>
                          <m:t>𝑥</m:t>
                        </m:r>
                      </m:num>
                      <m:den>
                        <m:sSub>
                          <m:sSubPr>
                            <m:ctrlPr>
                              <a:rPr lang="en-GB" i="1" smtClean="0">
                                <a:latin typeface="Cambria Math" panose="02040503050406030204" pitchFamily="18" charset="0"/>
                              </a:rPr>
                            </m:ctrlPr>
                          </m:sSubPr>
                          <m:e>
                            <m:r>
                              <a:rPr lang="en-GB" i="1" smtClean="0">
                                <a:latin typeface="Cambria Math" panose="02040503050406030204" pitchFamily="18" charset="0"/>
                              </a:rPr>
                              <m:t>𝑥</m:t>
                            </m:r>
                          </m:e>
                          <m:sub>
                            <m:r>
                              <a:rPr lang="en-GB" i="1" smtClean="0">
                                <a:latin typeface="Cambria Math" panose="02040503050406030204" pitchFamily="18" charset="0"/>
                              </a:rPr>
                              <m:t>0</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2 </m:t>
                        </m:r>
                        <m:r>
                          <a:rPr lang="en-GB" b="0" i="1" smtClean="0">
                            <a:latin typeface="Cambria Math" panose="02040503050406030204" pitchFamily="18" charset="0"/>
                          </a:rPr>
                          <m:t>𝑚𝑚</m:t>
                        </m:r>
                      </m:num>
                      <m:den>
                        <m:r>
                          <a:rPr lang="en-GB" b="0" i="1" smtClean="0">
                            <a:latin typeface="Cambria Math" panose="02040503050406030204" pitchFamily="18" charset="0"/>
                          </a:rPr>
                          <m:t>5 </m:t>
                        </m:r>
                        <m:r>
                          <a:rPr lang="en-GB" b="0" i="1" smtClean="0">
                            <a:latin typeface="Cambria Math" panose="02040503050406030204" pitchFamily="18" charset="0"/>
                          </a:rPr>
                          <m:t>𝑐𝑚</m:t>
                        </m:r>
                      </m:den>
                    </m:f>
                    <m:r>
                      <a:rPr lang="en-GB" b="0" i="1" smtClean="0">
                        <a:latin typeface="Cambria Math" panose="02040503050406030204" pitchFamily="18" charset="0"/>
                      </a:rPr>
                      <m:t>=4%</m:t>
                    </m:r>
                  </m:oMath>
                </a14:m>
                <a:endParaRPr lang="en-GB" dirty="0"/>
              </a:p>
              <a:p>
                <a:pPr marL="0" indent="0">
                  <a:buClr>
                    <a:srgbClr val="7A8EAB"/>
                  </a:buClr>
                  <a:buFont typeface="Wingdings" panose="05000000000000000000" pitchFamily="2" charset="2"/>
                  <a:buNone/>
                </a:pPr>
                <a:endParaRPr lang="en-GB" dirty="0"/>
              </a:p>
            </p:txBody>
          </p:sp>
        </mc:Choice>
        <mc:Fallback xmlns="">
          <p:sp>
            <p:nvSpPr>
              <p:cNvPr id="5" name="Content Placeholder 2">
                <a:extLst>
                  <a:ext uri="{FF2B5EF4-FFF2-40B4-BE49-F238E27FC236}">
                    <a16:creationId xmlns:a16="http://schemas.microsoft.com/office/drawing/2014/main" id="{E2591705-C709-FBFB-EF23-BDF85C0AE177}"/>
                  </a:ext>
                </a:extLst>
              </p:cNvPr>
              <p:cNvSpPr txBox="1">
                <a:spLocks noRot="1" noChangeAspect="1" noMove="1" noResize="1" noEditPoints="1" noAdjustHandles="1" noChangeArrowheads="1" noChangeShapeType="1" noTextEdit="1"/>
              </p:cNvSpPr>
              <p:nvPr/>
            </p:nvSpPr>
            <p:spPr>
              <a:xfrm>
                <a:off x="5942529" y="2289331"/>
                <a:ext cx="10325000" cy="3564436"/>
              </a:xfrm>
              <a:prstGeom prst="rect">
                <a:avLst/>
              </a:prstGeom>
              <a:blipFill>
                <a:blip r:embed="rId4"/>
                <a:stretch>
                  <a:fillRect l="-177" t="-10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28B018-DB17-E834-17EA-6E4A3F7A6469}"/>
                  </a:ext>
                </a:extLst>
              </p:cNvPr>
              <p:cNvSpPr txBox="1"/>
              <p:nvPr/>
            </p:nvSpPr>
            <p:spPr>
              <a:xfrm>
                <a:off x="6690575" y="656823"/>
                <a:ext cx="3348507" cy="369332"/>
              </a:xfrm>
              <a:prstGeom prst="rect">
                <a:avLst/>
              </a:prstGeom>
              <a:noFill/>
            </p:spPr>
            <p:txBody>
              <a:bodyPr wrap="square" rtlCol="0">
                <a:spAutoFit/>
              </a:bodyPr>
              <a:lstStyle/>
              <a:p>
                <a:r>
                  <a:rPr lang="en-GB" dirty="0"/>
                  <a:t>Measurement of </a:t>
                </a:r>
                <a14:m>
                  <m:oMath xmlns:m="http://schemas.openxmlformats.org/officeDocument/2006/math">
                    <m:r>
                      <a:rPr lang="en-GB" b="0" i="1" smtClean="0">
                        <a:latin typeface="Cambria Math" panose="02040503050406030204" pitchFamily="18" charset="0"/>
                      </a:rPr>
                      <m:t>5 </m:t>
                    </m:r>
                    <m:r>
                      <a:rPr lang="en-GB" b="0" i="1" smtClean="0">
                        <a:latin typeface="Cambria Math" panose="02040503050406030204" pitchFamily="18" charset="0"/>
                      </a:rPr>
                      <m:t>𝑐𝑚</m:t>
                    </m:r>
                    <m:r>
                      <a:rPr lang="en-GB" b="0" i="1" smtClean="0">
                        <a:latin typeface="Cambria Math" panose="02040503050406030204" pitchFamily="18" charset="0"/>
                      </a:rPr>
                      <m:t> ±2 </m:t>
                    </m:r>
                    <m:r>
                      <a:rPr lang="en-GB" b="0" i="1" smtClean="0">
                        <a:latin typeface="Cambria Math" panose="02040503050406030204" pitchFamily="18" charset="0"/>
                        <a:ea typeface="Cambria Math" panose="02040503050406030204" pitchFamily="18" charset="0"/>
                      </a:rPr>
                      <m:t>𝑚𝑚</m:t>
                    </m:r>
                  </m:oMath>
                </a14:m>
                <a:endParaRPr lang="en-GB" dirty="0"/>
              </a:p>
            </p:txBody>
          </p:sp>
        </mc:Choice>
        <mc:Fallback xmlns="">
          <p:sp>
            <p:nvSpPr>
              <p:cNvPr id="6" name="TextBox 5">
                <a:extLst>
                  <a:ext uri="{FF2B5EF4-FFF2-40B4-BE49-F238E27FC236}">
                    <a16:creationId xmlns:a16="http://schemas.microsoft.com/office/drawing/2014/main" id="{1E28B018-DB17-E834-17EA-6E4A3F7A6469}"/>
                  </a:ext>
                </a:extLst>
              </p:cNvPr>
              <p:cNvSpPr txBox="1">
                <a:spLocks noRot="1" noChangeAspect="1" noMove="1" noResize="1" noEditPoints="1" noAdjustHandles="1" noChangeArrowheads="1" noChangeShapeType="1" noTextEdit="1"/>
              </p:cNvSpPr>
              <p:nvPr/>
            </p:nvSpPr>
            <p:spPr>
              <a:xfrm>
                <a:off x="6690575" y="656823"/>
                <a:ext cx="3348507" cy="369332"/>
              </a:xfrm>
              <a:prstGeom prst="rect">
                <a:avLst/>
              </a:prstGeom>
              <a:blipFill>
                <a:blip r:embed="rId5"/>
                <a:stretch>
                  <a:fillRect l="-1639"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6352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0FA8-5DC9-4F84-AC5D-C66EDE477345}"/>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A9DDA14A-F3C4-C54B-AE87-8FD9DCD4F11A}"/>
              </a:ext>
            </a:extLst>
          </p:cNvPr>
          <p:cNvSpPr>
            <a:spLocks noGrp="1"/>
          </p:cNvSpPr>
          <p:nvPr>
            <p:ph idx="1"/>
          </p:nvPr>
        </p:nvSpPr>
        <p:spPr/>
        <p:txBody>
          <a:bodyPr vert="horz" lIns="91440" tIns="45720" rIns="91440" bIns="45720" rtlCol="0" anchor="t">
            <a:normAutofit/>
          </a:bodyPr>
          <a:lstStyle/>
          <a:p>
            <a:r>
              <a:rPr lang="en-GB" dirty="0"/>
              <a:t>Eve weighs a baby as 7.8kg, correct to the nearest 100 grams. Calculate the relative error.</a:t>
            </a:r>
          </a:p>
          <a:p>
            <a:pPr>
              <a:buClr>
                <a:srgbClr val="7A8EAB"/>
              </a:buClr>
            </a:pPr>
            <a:endParaRPr lang="en-GB" dirty="0"/>
          </a:p>
          <a:p>
            <a:pPr>
              <a:buClr>
                <a:srgbClr val="7A8EAB"/>
              </a:buClr>
            </a:pPr>
            <a:endParaRPr lang="en-GB" dirty="0"/>
          </a:p>
          <a:p>
            <a:pPr>
              <a:buClr>
                <a:srgbClr val="7A8EAB"/>
              </a:buClr>
            </a:pPr>
            <a:r>
              <a:rPr lang="en-GB" dirty="0">
                <a:solidFill>
                  <a:srgbClr val="1D242E"/>
                </a:solidFill>
                <a:ea typeface="+mn-lt"/>
                <a:cs typeface="+mn-lt"/>
              </a:rPr>
              <a:t>There were 47,750 births in Scotland in 2020. This figure has an error of 3%. Calculate the maximum and minimum number of births for 2020. State the absolute error.</a:t>
            </a:r>
            <a:endParaRPr lang="en-GB" dirty="0">
              <a:solidFill>
                <a:srgbClr val="1D242E"/>
              </a:solidFill>
            </a:endParaRPr>
          </a:p>
        </p:txBody>
      </p:sp>
      <p:pic>
        <p:nvPicPr>
          <p:cNvPr id="4" name="Picture 3" descr="Sleeping baby covered with blue quilt">
            <a:extLst>
              <a:ext uri="{FF2B5EF4-FFF2-40B4-BE49-F238E27FC236}">
                <a16:creationId xmlns:a16="http://schemas.microsoft.com/office/drawing/2014/main" id="{6FCC7D47-C5FF-E09F-F7CE-91EB6E9271A3}"/>
              </a:ext>
            </a:extLst>
          </p:cNvPr>
          <p:cNvPicPr>
            <a:picLocks noChangeAspect="1"/>
          </p:cNvPicPr>
          <p:nvPr/>
        </p:nvPicPr>
        <p:blipFill>
          <a:blip r:embed="rId3"/>
          <a:stretch>
            <a:fillRect/>
          </a:stretch>
        </p:blipFill>
        <p:spPr>
          <a:xfrm>
            <a:off x="9403862" y="33290"/>
            <a:ext cx="2743199" cy="1828652"/>
          </a:xfrm>
          <a:prstGeom prst="rect">
            <a:avLst/>
          </a:prstGeom>
        </p:spPr>
      </p:pic>
    </p:spTree>
    <p:extLst>
      <p:ext uri="{BB962C8B-B14F-4D97-AF65-F5344CB8AC3E}">
        <p14:creationId xmlns:p14="http://schemas.microsoft.com/office/powerpoint/2010/main" val="428957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1DB9-F145-BB2A-3EC2-7E37E89A3A75}"/>
              </a:ext>
            </a:extLst>
          </p:cNvPr>
          <p:cNvSpPr>
            <a:spLocks noGrp="1"/>
          </p:cNvSpPr>
          <p:nvPr>
            <p:ph type="title"/>
          </p:nvPr>
        </p:nvSpPr>
        <p:spPr/>
        <p:txBody>
          <a:bodyPr/>
          <a:lstStyle/>
          <a:p>
            <a:r>
              <a:rPr lang="en-GB" dirty="0"/>
              <a:t>Task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93DB0F-04F7-3F91-FB5E-176FF2A32A02}"/>
                  </a:ext>
                </a:extLst>
              </p:cNvPr>
              <p:cNvSpPr>
                <a:spLocks noGrp="1"/>
              </p:cNvSpPr>
              <p:nvPr>
                <p:ph idx="1"/>
              </p:nvPr>
            </p:nvSpPr>
            <p:spPr/>
            <p:txBody>
              <a:bodyPr vert="horz" lIns="91440" tIns="45720" rIns="91440" bIns="45720" rtlCol="0" anchor="t">
                <a:normAutofit/>
              </a:bodyPr>
              <a:lstStyle/>
              <a:p>
                <a:r>
                  <a:rPr lang="en-GB" dirty="0"/>
                  <a:t>Leckie Higher Apps - Complete exercise 3A (page 25)</a:t>
                </a:r>
              </a:p>
              <a:p>
                <a:endParaRPr lang="en-GB" dirty="0"/>
              </a:p>
              <a:p>
                <a:r>
                  <a:rPr lang="en-GB" dirty="0"/>
                  <a:t>Any National 5 Apps task can be adapted by asking:</a:t>
                </a:r>
              </a:p>
              <a:p>
                <a:pPr lvl="1"/>
                <a:r>
                  <a:rPr lang="en-GB" dirty="0"/>
                  <a:t>What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oMath>
                </a14:m>
                <a:r>
                  <a:rPr lang="en-GB" dirty="0"/>
                  <a:t>? Find the absolute and relative error.</a:t>
                </a:r>
              </a:p>
            </p:txBody>
          </p:sp>
        </mc:Choice>
        <mc:Fallback xmlns="">
          <p:sp>
            <p:nvSpPr>
              <p:cNvPr id="3" name="Content Placeholder 2">
                <a:extLst>
                  <a:ext uri="{FF2B5EF4-FFF2-40B4-BE49-F238E27FC236}">
                    <a16:creationId xmlns:a16="http://schemas.microsoft.com/office/drawing/2014/main" id="{3793DB0F-04F7-3F91-FB5E-176FF2A32A02}"/>
                  </a:ext>
                </a:extLst>
              </p:cNvPr>
              <p:cNvSpPr>
                <a:spLocks noGrp="1" noRot="1" noChangeAspect="1" noMove="1" noResize="1" noEditPoints="1" noAdjustHandles="1" noChangeArrowheads="1" noChangeShapeType="1" noTextEdit="1"/>
              </p:cNvSpPr>
              <p:nvPr>
                <p:ph idx="1"/>
              </p:nvPr>
            </p:nvSpPr>
            <p:spPr>
              <a:blipFill>
                <a:blip r:embed="rId2"/>
                <a:stretch>
                  <a:fillRect l="-177" t="-1026"/>
                </a:stretch>
              </a:blipFill>
            </p:spPr>
            <p:txBody>
              <a:bodyPr/>
              <a:lstStyle/>
              <a:p>
                <a:r>
                  <a:rPr lang="en-GB">
                    <a:noFill/>
                  </a:rPr>
                  <a:t> </a:t>
                </a:r>
              </a:p>
            </p:txBody>
          </p:sp>
        </mc:Fallback>
      </mc:AlternateContent>
    </p:spTree>
    <p:extLst>
      <p:ext uri="{BB962C8B-B14F-4D97-AF65-F5344CB8AC3E}">
        <p14:creationId xmlns:p14="http://schemas.microsoft.com/office/powerpoint/2010/main" val="108271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BDA5-DCC8-D53C-40BC-A605A3314A51}"/>
              </a:ext>
            </a:extLst>
          </p:cNvPr>
          <p:cNvSpPr>
            <a:spLocks noGrp="1"/>
          </p:cNvSpPr>
          <p:nvPr>
            <p:ph type="title"/>
          </p:nvPr>
        </p:nvSpPr>
        <p:spPr/>
        <p:txBody>
          <a:bodyPr/>
          <a:lstStyle/>
          <a:p>
            <a:r>
              <a:rPr lang="en-GB" dirty="0"/>
              <a:t>Estimating Errors</a:t>
            </a:r>
          </a:p>
        </p:txBody>
      </p:sp>
      <p:sp>
        <p:nvSpPr>
          <p:cNvPr id="3" name="Content Placeholder 2">
            <a:extLst>
              <a:ext uri="{FF2B5EF4-FFF2-40B4-BE49-F238E27FC236}">
                <a16:creationId xmlns:a16="http://schemas.microsoft.com/office/drawing/2014/main" id="{24D8E67E-19AD-2931-72B5-C55F6D299BA9}"/>
              </a:ext>
            </a:extLst>
          </p:cNvPr>
          <p:cNvSpPr>
            <a:spLocks noGrp="1"/>
          </p:cNvSpPr>
          <p:nvPr>
            <p:ph idx="1"/>
          </p:nvPr>
        </p:nvSpPr>
        <p:spPr/>
        <p:txBody>
          <a:bodyPr vert="horz" lIns="91440" tIns="45720" rIns="91440" bIns="45720" rtlCol="0" anchor="t">
            <a:normAutofit/>
          </a:bodyPr>
          <a:lstStyle/>
          <a:p>
            <a:r>
              <a:rPr lang="en-GB" dirty="0"/>
              <a:t>When independent variables are being multiplied or divided, you can estimate the relative error of the dependent variable by adding the relative errors of each independent variable.</a:t>
            </a:r>
          </a:p>
          <a:p>
            <a:endParaRPr lang="en-GB" dirty="0"/>
          </a:p>
          <a:p>
            <a:r>
              <a:rPr lang="en-GB" dirty="0"/>
              <a:t>This works for </a:t>
            </a:r>
            <a:r>
              <a:rPr lang="en-GB" b="1" dirty="0"/>
              <a:t>small errors</a:t>
            </a:r>
            <a:r>
              <a:rPr lang="en-GB" dirty="0"/>
              <a:t>.</a:t>
            </a:r>
          </a:p>
        </p:txBody>
      </p:sp>
    </p:spTree>
    <p:extLst>
      <p:ext uri="{BB962C8B-B14F-4D97-AF65-F5344CB8AC3E}">
        <p14:creationId xmlns:p14="http://schemas.microsoft.com/office/powerpoint/2010/main" val="291106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682F-FC53-0660-4409-B32ECB8A3559}"/>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DF3424C1-CDC5-6375-D3E3-A1CC7EEDDF10}"/>
              </a:ext>
            </a:extLst>
          </p:cNvPr>
          <p:cNvSpPr>
            <a:spLocks noGrp="1"/>
          </p:cNvSpPr>
          <p:nvPr>
            <p:ph idx="1"/>
          </p:nvPr>
        </p:nvSpPr>
        <p:spPr/>
        <p:txBody>
          <a:bodyPr vert="horz" lIns="91440" tIns="45720" rIns="91440" bIns="45720" rtlCol="0" anchor="t">
            <a:normAutofit/>
          </a:bodyPr>
          <a:lstStyle/>
          <a:p>
            <a:r>
              <a:rPr lang="en-GB" dirty="0"/>
              <a:t>A room is 4 metres in length by 5 metres in width. These lengths have been rounded to the nearest metre. Jessica says the area of the floor is 20 square metres. Estimate the error.</a:t>
            </a:r>
          </a:p>
          <a:p>
            <a:pPr>
              <a:buClr>
                <a:srgbClr val="7A8EAB"/>
              </a:buClr>
            </a:pPr>
            <a:endParaRPr lang="en-GB" dirty="0"/>
          </a:p>
          <a:p>
            <a:pPr>
              <a:buClr>
                <a:srgbClr val="7A8EAB"/>
              </a:buClr>
            </a:pPr>
            <a:r>
              <a:rPr lang="en-GB" dirty="0"/>
              <a:t>At a school sports day, Kelsie runs 1500 metres in 06 minutes and 17 seconds.</a:t>
            </a:r>
          </a:p>
          <a:p>
            <a:pPr lvl="1">
              <a:buClr>
                <a:srgbClr val="7A8EAB"/>
              </a:buClr>
            </a:pPr>
            <a:r>
              <a:rPr lang="en-GB" dirty="0"/>
              <a:t>Calculate Kelsie’s speed.</a:t>
            </a:r>
          </a:p>
          <a:p>
            <a:pPr lvl="1">
              <a:buClr>
                <a:srgbClr val="7A8EAB"/>
              </a:buClr>
            </a:pPr>
            <a:r>
              <a:rPr lang="en-GB" dirty="0"/>
              <a:t>Given that the length of the track is accurate within 3 metres, and the time is accurate to the nearest second, estimate the error in your speed calculation.</a:t>
            </a:r>
          </a:p>
        </p:txBody>
      </p:sp>
    </p:spTree>
    <p:extLst>
      <p:ext uri="{BB962C8B-B14F-4D97-AF65-F5344CB8AC3E}">
        <p14:creationId xmlns:p14="http://schemas.microsoft.com/office/powerpoint/2010/main" val="283463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4121-EF4E-830E-EB00-904842FD78E7}"/>
              </a:ext>
            </a:extLst>
          </p:cNvPr>
          <p:cNvSpPr>
            <a:spLocks noGrp="1"/>
          </p:cNvSpPr>
          <p:nvPr>
            <p:ph type="title"/>
          </p:nvPr>
        </p:nvSpPr>
        <p:spPr/>
        <p:txBody>
          <a:bodyPr/>
          <a:lstStyle/>
          <a:p>
            <a:r>
              <a:rPr lang="en-GB" dirty="0"/>
              <a:t>Task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CD381C-91C2-1C94-DCAE-A01C4560DCE3}"/>
                  </a:ext>
                </a:extLst>
              </p:cNvPr>
              <p:cNvSpPr>
                <a:spLocks noGrp="1"/>
              </p:cNvSpPr>
              <p:nvPr>
                <p:ph idx="1"/>
              </p:nvPr>
            </p:nvSpPr>
            <p:spPr/>
            <p:txBody>
              <a:bodyPr/>
              <a:lstStyle/>
              <a:p>
                <a:r>
                  <a:rPr lang="en-GB" dirty="0"/>
                  <a:t>Emily measures </a:t>
                </a:r>
                <a14:m>
                  <m:oMath xmlns:m="http://schemas.openxmlformats.org/officeDocument/2006/math">
                    <m:r>
                      <a:rPr lang="en-GB" b="0" i="1" smtClean="0">
                        <a:latin typeface="Cambria Math" panose="02040503050406030204" pitchFamily="18" charset="0"/>
                      </a:rPr>
                      <m:t>5 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oMath>
                </a14:m>
                <a:r>
                  <a:rPr lang="en-GB" dirty="0"/>
                  <a:t> of water within a tolerance of </a:t>
                </a:r>
                <a14:m>
                  <m:oMath xmlns:m="http://schemas.openxmlformats.org/officeDocument/2006/math">
                    <m:r>
                      <a:rPr lang="en-GB" b="0" i="1" smtClean="0">
                        <a:latin typeface="Cambria Math" panose="02040503050406030204" pitchFamily="18" charset="0"/>
                      </a:rPr>
                      <m:t>0.05 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oMath>
                </a14:m>
                <a:r>
                  <a:rPr lang="en-GB" dirty="0"/>
                  <a:t>. She then weighs the water as being </a:t>
                </a:r>
                <a14:m>
                  <m:oMath xmlns:m="http://schemas.openxmlformats.org/officeDocument/2006/math">
                    <m:r>
                      <a:rPr lang="en-GB" b="0" i="1" smtClean="0">
                        <a:latin typeface="Cambria Math" panose="02040503050406030204" pitchFamily="18" charset="0"/>
                      </a:rPr>
                      <m:t>4.98 </m:t>
                    </m:r>
                    <m:r>
                      <a:rPr lang="en-GB" b="0" i="1" smtClean="0">
                        <a:latin typeface="Cambria Math" panose="02040503050406030204" pitchFamily="18" charset="0"/>
                      </a:rPr>
                      <m:t>𝑔</m:t>
                    </m:r>
                  </m:oMath>
                </a14:m>
                <a:r>
                  <a:rPr lang="en-GB" dirty="0"/>
                  <a:t>, within a tolerance of </a:t>
                </a:r>
                <a14:m>
                  <m:oMath xmlns:m="http://schemas.openxmlformats.org/officeDocument/2006/math">
                    <m:r>
                      <a:rPr lang="en-GB" b="0" i="1" smtClean="0">
                        <a:latin typeface="Cambria Math" panose="02040503050406030204" pitchFamily="18" charset="0"/>
                      </a:rPr>
                      <m:t>0.15 </m:t>
                    </m:r>
                    <m:r>
                      <a:rPr lang="en-GB" b="0" i="1" smtClean="0">
                        <a:latin typeface="Cambria Math" panose="02040503050406030204" pitchFamily="18" charset="0"/>
                      </a:rPr>
                      <m:t>𝑔</m:t>
                    </m:r>
                  </m:oMath>
                </a14:m>
                <a:r>
                  <a:rPr lang="en-GB" dirty="0"/>
                  <a:t>. </a:t>
                </a:r>
              </a:p>
              <a:p>
                <a:pPr lvl="1"/>
                <a:r>
                  <a:rPr lang="en-GB" dirty="0"/>
                  <a:t>Calculate the density of the water using Emily’s measurements. (</a:t>
                </a:r>
                <a14:m>
                  <m:oMath xmlns:m="http://schemas.openxmlformats.org/officeDocument/2006/math">
                    <m:r>
                      <m:rPr>
                        <m:sty m:val="p"/>
                      </m:rPr>
                      <a:rPr lang="en-GB" b="0" i="0" smtClean="0">
                        <a:latin typeface="Cambria Math" panose="02040503050406030204" pitchFamily="18" charset="0"/>
                      </a:rPr>
                      <m:t>d</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𝑚</m:t>
                        </m:r>
                      </m:num>
                      <m:den>
                        <m:r>
                          <a:rPr lang="en-GB" b="0" i="1" smtClean="0">
                            <a:latin typeface="Cambria Math" panose="02040503050406030204" pitchFamily="18" charset="0"/>
                          </a:rPr>
                          <m:t>𝑉</m:t>
                        </m:r>
                      </m:den>
                    </m:f>
                    <m:r>
                      <a:rPr lang="en-GB" b="0" i="1" smtClean="0">
                        <a:latin typeface="Cambria Math" panose="02040503050406030204" pitchFamily="18" charset="0"/>
                      </a:rPr>
                      <m:t>)</m:t>
                    </m:r>
                  </m:oMath>
                </a14:m>
                <a:endParaRPr lang="en-GB" dirty="0"/>
              </a:p>
              <a:p>
                <a:pPr lvl="1"/>
                <a:r>
                  <a:rPr lang="en-GB" dirty="0"/>
                  <a:t>Calculate the relative error of Emily’s volume measurement.</a:t>
                </a:r>
              </a:p>
              <a:p>
                <a:pPr lvl="1"/>
                <a:r>
                  <a:rPr lang="en-GB" dirty="0"/>
                  <a:t>Calculate the relative error of Emily’s mass  measurement.</a:t>
                </a:r>
              </a:p>
              <a:p>
                <a:pPr lvl="1"/>
                <a:r>
                  <a:rPr lang="en-GB" dirty="0"/>
                  <a:t>Estimate the relative error of the density calculation.</a:t>
                </a:r>
              </a:p>
            </p:txBody>
          </p:sp>
        </mc:Choice>
        <mc:Fallback xmlns="">
          <p:sp>
            <p:nvSpPr>
              <p:cNvPr id="3" name="Content Placeholder 2">
                <a:extLst>
                  <a:ext uri="{FF2B5EF4-FFF2-40B4-BE49-F238E27FC236}">
                    <a16:creationId xmlns:a16="http://schemas.microsoft.com/office/drawing/2014/main" id="{4ACD381C-91C2-1C94-DCAE-A01C4560DCE3}"/>
                  </a:ext>
                </a:extLst>
              </p:cNvPr>
              <p:cNvSpPr>
                <a:spLocks noGrp="1" noRot="1" noChangeAspect="1" noMove="1" noResize="1" noEditPoints="1" noAdjustHandles="1" noChangeArrowheads="1" noChangeShapeType="1" noTextEdit="1"/>
              </p:cNvSpPr>
              <p:nvPr>
                <p:ph idx="1"/>
              </p:nvPr>
            </p:nvSpPr>
            <p:spPr>
              <a:blipFill>
                <a:blip r:embed="rId2"/>
                <a:stretch>
                  <a:fillRect l="-177" t="-1026"/>
                </a:stretch>
              </a:blipFill>
            </p:spPr>
            <p:txBody>
              <a:bodyPr/>
              <a:lstStyle/>
              <a:p>
                <a:r>
                  <a:rPr lang="en-GB">
                    <a:noFill/>
                  </a:rPr>
                  <a:t> </a:t>
                </a:r>
              </a:p>
            </p:txBody>
          </p:sp>
        </mc:Fallback>
      </mc:AlternateContent>
    </p:spTree>
    <p:extLst>
      <p:ext uri="{BB962C8B-B14F-4D97-AF65-F5344CB8AC3E}">
        <p14:creationId xmlns:p14="http://schemas.microsoft.com/office/powerpoint/2010/main" val="1989230346"/>
      </p:ext>
    </p:extLst>
  </p:cSld>
  <p:clrMapOvr>
    <a:masterClrMapping/>
  </p:clrMapOvr>
</p:sld>
</file>

<file path=ppt/theme/theme1.xml><?xml version="1.0" encoding="utf-8"?>
<a:theme xmlns:a="http://schemas.openxmlformats.org/drawingml/2006/main" name="Cosin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7662</TotalTime>
  <Words>1048</Words>
  <Application>Microsoft Office PowerPoint</Application>
  <PresentationFormat>Widescreen</PresentationFormat>
  <Paragraphs>110</Paragraphs>
  <Slides>18</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Cambria Math</vt:lpstr>
      <vt:lpstr>Grandview</vt:lpstr>
      <vt:lpstr>OptimaLTStd</vt:lpstr>
      <vt:lpstr>OptimaLTStd-Bold</vt:lpstr>
      <vt:lpstr>OptimaLTStd-Italic</vt:lpstr>
      <vt:lpstr>Segoe UI</vt:lpstr>
      <vt:lpstr>Symbol</vt:lpstr>
      <vt:lpstr>TimesNewRomanPS-ItalicMT</vt:lpstr>
      <vt:lpstr>Wingdings</vt:lpstr>
      <vt:lpstr>CosineVTI</vt:lpstr>
      <vt:lpstr>Higher Applications</vt:lpstr>
      <vt:lpstr>Learning Intentions</vt:lpstr>
      <vt:lpstr>Terminology</vt:lpstr>
      <vt:lpstr>Notation</vt:lpstr>
      <vt:lpstr>Example</vt:lpstr>
      <vt:lpstr>Task</vt:lpstr>
      <vt:lpstr>Estimating Errors</vt:lpstr>
      <vt:lpstr>Example</vt:lpstr>
      <vt:lpstr>Task</vt:lpstr>
      <vt:lpstr>Discrete Objects</vt:lpstr>
      <vt:lpstr>Example</vt:lpstr>
      <vt:lpstr>Task</vt:lpstr>
      <vt:lpstr>Calculating Errors</vt:lpstr>
      <vt:lpstr>Calculating Errors</vt:lpstr>
      <vt:lpstr>Task</vt:lpstr>
      <vt:lpstr>Tolerance</vt:lpstr>
      <vt:lpstr>Example</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Bryn Jones</cp:lastModifiedBy>
  <cp:revision>153</cp:revision>
  <dcterms:created xsi:type="dcterms:W3CDTF">2023-08-24T13:40:18Z</dcterms:created>
  <dcterms:modified xsi:type="dcterms:W3CDTF">2023-09-02T08:34:47Z</dcterms:modified>
</cp:coreProperties>
</file>